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80" r:id="rId5"/>
    <p:sldId id="282" r:id="rId6"/>
    <p:sldId id="266" r:id="rId7"/>
    <p:sldId id="283" r:id="rId8"/>
    <p:sldId id="267" r:id="rId9"/>
    <p:sldId id="287" r:id="rId10"/>
    <p:sldId id="273" r:id="rId11"/>
    <p:sldId id="278" r:id="rId12"/>
    <p:sldId id="277" r:id="rId13"/>
    <p:sldId id="276" r:id="rId14"/>
    <p:sldId id="275" r:id="rId15"/>
    <p:sldId id="269" r:id="rId16"/>
    <p:sldId id="261" r:id="rId17"/>
    <p:sldId id="290" r:id="rId18"/>
    <p:sldId id="272" r:id="rId19"/>
    <p:sldId id="293" r:id="rId20"/>
    <p:sldId id="289" r:id="rId21"/>
    <p:sldId id="292" r:id="rId22"/>
    <p:sldId id="291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Volčini" initials="DV" lastIdx="2" clrIdx="0">
    <p:extLst>
      <p:ext uri="{19B8F6BF-5375-455C-9EA6-DF929625EA0E}">
        <p15:presenceInfo xmlns:p15="http://schemas.microsoft.com/office/powerpoint/2012/main" userId="Danica Volč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0AA58-4A93-4CFF-A5B0-5B6B6EC0B363}" v="401" dt="2020-04-03T10:54:25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19140-5B5B-4C3D-A5A4-84393552CF51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2669FB9-2160-4DCD-8777-12F270243261}">
      <dgm:prSet phldrT="[besedil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l-SI" dirty="0"/>
            <a:t>Okoli doma poišči regrat</a:t>
          </a:r>
        </a:p>
      </dgm:t>
    </dgm:pt>
    <dgm:pt modelId="{358C5D07-E46A-4B88-895B-EE867D4571B2}" type="parTrans" cxnId="{C2C77932-8510-43C0-9CDE-93E48228C73B}">
      <dgm:prSet/>
      <dgm:spPr/>
      <dgm:t>
        <a:bodyPr/>
        <a:lstStyle/>
        <a:p>
          <a:endParaRPr lang="sl-SI"/>
        </a:p>
      </dgm:t>
    </dgm:pt>
    <dgm:pt modelId="{81A002EF-0371-473B-A712-4A2EFC52CE49}" type="sibTrans" cxnId="{C2C77932-8510-43C0-9CDE-93E48228C73B}">
      <dgm:prSet/>
      <dgm:spPr/>
      <dgm:t>
        <a:bodyPr/>
        <a:lstStyle/>
        <a:p>
          <a:endParaRPr lang="sl-SI"/>
        </a:p>
      </dgm:t>
    </dgm:pt>
    <dgm:pt modelId="{7354B5F8-F273-4C00-8915-78AB012F8050}">
      <dgm:prSet phldrT="[besedil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l-SI" dirty="0"/>
            <a:t>Iz rastišča ga odreži v celoti,</a:t>
          </a:r>
        </a:p>
        <a:p>
          <a:r>
            <a:rPr lang="sl-SI" dirty="0"/>
            <a:t>odstrani zemljo</a:t>
          </a:r>
        </a:p>
      </dgm:t>
    </dgm:pt>
    <dgm:pt modelId="{CAEE24B0-8C6E-4D3E-B101-50670460B72A}" type="parTrans" cxnId="{30976500-F0CD-485D-A8BA-E005CB2FB435}">
      <dgm:prSet/>
      <dgm:spPr/>
      <dgm:t>
        <a:bodyPr/>
        <a:lstStyle/>
        <a:p>
          <a:endParaRPr lang="sl-SI"/>
        </a:p>
      </dgm:t>
    </dgm:pt>
    <dgm:pt modelId="{0A33502A-03D6-4464-BBB0-0C841E71A467}" type="sibTrans" cxnId="{30976500-F0CD-485D-A8BA-E005CB2FB435}">
      <dgm:prSet/>
      <dgm:spPr/>
      <dgm:t>
        <a:bodyPr/>
        <a:lstStyle/>
        <a:p>
          <a:endParaRPr lang="sl-SI"/>
        </a:p>
      </dgm:t>
    </dgm:pt>
    <dgm:pt modelId="{ED42BBAB-3282-4DCA-B8E1-6E0E41BED3A6}">
      <dgm:prSet phldrT="[besedil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dirty="0"/>
            <a:t>Razporedi rastlino po časopisu</a:t>
          </a:r>
        </a:p>
      </dgm:t>
    </dgm:pt>
    <dgm:pt modelId="{709B5154-B729-49FB-A5FD-83F96A19BA44}" type="parTrans" cxnId="{72D65D19-793D-4241-9D9B-184389396782}">
      <dgm:prSet/>
      <dgm:spPr/>
      <dgm:t>
        <a:bodyPr/>
        <a:lstStyle/>
        <a:p>
          <a:endParaRPr lang="sl-SI"/>
        </a:p>
      </dgm:t>
    </dgm:pt>
    <dgm:pt modelId="{00AC4C15-94C7-4C36-9665-305915ACBA0F}" type="sibTrans" cxnId="{72D65D19-793D-4241-9D9B-184389396782}">
      <dgm:prSet/>
      <dgm:spPr/>
      <dgm:t>
        <a:bodyPr/>
        <a:lstStyle/>
        <a:p>
          <a:endParaRPr lang="sl-SI"/>
        </a:p>
      </dgm:t>
    </dgm:pt>
    <dgm:pt modelId="{F5B30FC1-076F-41FD-A4D1-573B7F8484BA}">
      <dgm:prSet phldrT="[besedil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dirty="0"/>
            <a:t>Pokrij rastlino s časopisom in nanj položi utež </a:t>
          </a:r>
        </a:p>
      </dgm:t>
    </dgm:pt>
    <dgm:pt modelId="{EED2AD52-BFCE-4E8A-8BF1-82D1832E0B44}" type="parTrans" cxnId="{C4C8EF69-EE25-441A-AC36-3C93EBFE1EA9}">
      <dgm:prSet/>
      <dgm:spPr/>
      <dgm:t>
        <a:bodyPr/>
        <a:lstStyle/>
        <a:p>
          <a:endParaRPr lang="sl-SI"/>
        </a:p>
      </dgm:t>
    </dgm:pt>
    <dgm:pt modelId="{0671C0D7-8475-4EF1-BE0D-03BA39ECBE56}" type="sibTrans" cxnId="{C4C8EF69-EE25-441A-AC36-3C93EBFE1EA9}">
      <dgm:prSet/>
      <dgm:spPr/>
      <dgm:t>
        <a:bodyPr/>
        <a:lstStyle/>
        <a:p>
          <a:endParaRPr lang="sl-SI"/>
        </a:p>
      </dgm:t>
    </dgm:pt>
    <dgm:pt modelId="{D95935F6-7779-40F3-8C22-91990F4D4EB6}">
      <dgm:prSet phldrT="[besedil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l-SI" dirty="0"/>
            <a:t>Počakaj 2 dni, zamenjaj časopis</a:t>
          </a:r>
        </a:p>
      </dgm:t>
    </dgm:pt>
    <dgm:pt modelId="{765ABC07-A6A9-436D-8BA9-3832EF398A05}" type="parTrans" cxnId="{C4075CDB-9631-42B7-B57C-E32D4ABBF0B2}">
      <dgm:prSet/>
      <dgm:spPr/>
      <dgm:t>
        <a:bodyPr/>
        <a:lstStyle/>
        <a:p>
          <a:endParaRPr lang="sl-SI"/>
        </a:p>
      </dgm:t>
    </dgm:pt>
    <dgm:pt modelId="{DC187485-7C28-4CC5-B135-C7DCC9C019B5}" type="sibTrans" cxnId="{C4075CDB-9631-42B7-B57C-E32D4ABBF0B2}">
      <dgm:prSet/>
      <dgm:spPr/>
      <dgm:t>
        <a:bodyPr/>
        <a:lstStyle/>
        <a:p>
          <a:endParaRPr lang="sl-SI"/>
        </a:p>
      </dgm:t>
    </dgm:pt>
    <dgm:pt modelId="{C6A3A0FA-1578-4647-BE78-CDCA03132334}" type="pres">
      <dgm:prSet presAssocID="{AFE19140-5B5B-4C3D-A5A4-84393552CF51}" presName="Name0" presStyleCnt="0">
        <dgm:presLayoutVars>
          <dgm:dir/>
          <dgm:resizeHandles val="exact"/>
        </dgm:presLayoutVars>
      </dgm:prSet>
      <dgm:spPr/>
    </dgm:pt>
    <dgm:pt modelId="{CB38A900-B469-4D9B-8685-E1BD15DF91A6}" type="pres">
      <dgm:prSet presAssocID="{82669FB9-2160-4DCD-8777-12F270243261}" presName="node" presStyleLbl="node1" presStyleIdx="0" presStyleCnt="5" custLinFactNeighborX="13330" custLinFactNeighborY="-72715">
        <dgm:presLayoutVars>
          <dgm:bulletEnabled val="1"/>
        </dgm:presLayoutVars>
      </dgm:prSet>
      <dgm:spPr/>
    </dgm:pt>
    <dgm:pt modelId="{30488AD8-B9B0-4F61-9A75-75A40D67BB5B}" type="pres">
      <dgm:prSet presAssocID="{81A002EF-0371-473B-A712-4A2EFC52CE49}" presName="sibTrans" presStyleLbl="sibTrans1D1" presStyleIdx="0" presStyleCnt="4"/>
      <dgm:spPr/>
    </dgm:pt>
    <dgm:pt modelId="{3483B0FF-DAB0-4328-B78A-2D02901339C5}" type="pres">
      <dgm:prSet presAssocID="{81A002EF-0371-473B-A712-4A2EFC52CE49}" presName="connectorText" presStyleLbl="sibTrans1D1" presStyleIdx="0" presStyleCnt="4"/>
      <dgm:spPr/>
    </dgm:pt>
    <dgm:pt modelId="{47A24367-596F-4704-B9B8-6AEA8D8F71B6}" type="pres">
      <dgm:prSet presAssocID="{7354B5F8-F273-4C00-8915-78AB012F8050}" presName="node" presStyleLbl="node1" presStyleIdx="1" presStyleCnt="5" custLinFactNeighborX="57842" custLinFactNeighborY="-35010">
        <dgm:presLayoutVars>
          <dgm:bulletEnabled val="1"/>
        </dgm:presLayoutVars>
      </dgm:prSet>
      <dgm:spPr/>
    </dgm:pt>
    <dgm:pt modelId="{B449CD67-0CA0-43E8-80E8-1F1D1AB6129C}" type="pres">
      <dgm:prSet presAssocID="{0A33502A-03D6-4464-BBB0-0C841E71A467}" presName="sibTrans" presStyleLbl="sibTrans1D1" presStyleIdx="1" presStyleCnt="4"/>
      <dgm:spPr/>
    </dgm:pt>
    <dgm:pt modelId="{D651110A-012D-422A-A9F7-0752EA4460D1}" type="pres">
      <dgm:prSet presAssocID="{0A33502A-03D6-4464-BBB0-0C841E71A467}" presName="connectorText" presStyleLbl="sibTrans1D1" presStyleIdx="1" presStyleCnt="4"/>
      <dgm:spPr/>
    </dgm:pt>
    <dgm:pt modelId="{C294AD97-F883-4251-9162-B0E3A381CAA8}" type="pres">
      <dgm:prSet presAssocID="{ED42BBAB-3282-4DCA-B8E1-6E0E41BED3A6}" presName="node" presStyleLbl="node1" presStyleIdx="2" presStyleCnt="5">
        <dgm:presLayoutVars>
          <dgm:bulletEnabled val="1"/>
        </dgm:presLayoutVars>
      </dgm:prSet>
      <dgm:spPr/>
    </dgm:pt>
    <dgm:pt modelId="{0E22334F-0B72-4D77-87B4-565D51C15D7E}" type="pres">
      <dgm:prSet presAssocID="{00AC4C15-94C7-4C36-9665-305915ACBA0F}" presName="sibTrans" presStyleLbl="sibTrans1D1" presStyleIdx="2" presStyleCnt="4"/>
      <dgm:spPr/>
    </dgm:pt>
    <dgm:pt modelId="{B3285367-26BC-46E1-AF0D-D53A697C4BBC}" type="pres">
      <dgm:prSet presAssocID="{00AC4C15-94C7-4C36-9665-305915ACBA0F}" presName="connectorText" presStyleLbl="sibTrans1D1" presStyleIdx="2" presStyleCnt="4"/>
      <dgm:spPr/>
    </dgm:pt>
    <dgm:pt modelId="{D95B04CD-F3A5-4B81-BDFE-0A224341650D}" type="pres">
      <dgm:prSet presAssocID="{F5B30FC1-076F-41FD-A4D1-573B7F8484BA}" presName="node" presStyleLbl="node1" presStyleIdx="3" presStyleCnt="5">
        <dgm:presLayoutVars>
          <dgm:bulletEnabled val="1"/>
        </dgm:presLayoutVars>
      </dgm:prSet>
      <dgm:spPr/>
    </dgm:pt>
    <dgm:pt modelId="{79656CF3-5047-40FB-8448-CFC99846A4E3}" type="pres">
      <dgm:prSet presAssocID="{0671C0D7-8475-4EF1-BE0D-03BA39ECBE56}" presName="sibTrans" presStyleLbl="sibTrans1D1" presStyleIdx="3" presStyleCnt="4"/>
      <dgm:spPr/>
    </dgm:pt>
    <dgm:pt modelId="{273DDDDF-13DD-47F7-A486-4000904E704E}" type="pres">
      <dgm:prSet presAssocID="{0671C0D7-8475-4EF1-BE0D-03BA39ECBE56}" presName="connectorText" presStyleLbl="sibTrans1D1" presStyleIdx="3" presStyleCnt="4"/>
      <dgm:spPr/>
    </dgm:pt>
    <dgm:pt modelId="{06713CA0-21E8-4024-A205-008C62E0A2B6}" type="pres">
      <dgm:prSet presAssocID="{D95935F6-7779-40F3-8C22-91990F4D4EB6}" presName="node" presStyleLbl="node1" presStyleIdx="4" presStyleCnt="5" custLinFactNeighborX="-6067" custLinFactNeighborY="51934">
        <dgm:presLayoutVars>
          <dgm:bulletEnabled val="1"/>
        </dgm:presLayoutVars>
      </dgm:prSet>
      <dgm:spPr/>
    </dgm:pt>
  </dgm:ptLst>
  <dgm:cxnLst>
    <dgm:cxn modelId="{30976500-F0CD-485D-A8BA-E005CB2FB435}" srcId="{AFE19140-5B5B-4C3D-A5A4-84393552CF51}" destId="{7354B5F8-F273-4C00-8915-78AB012F8050}" srcOrd="1" destOrd="0" parTransId="{CAEE24B0-8C6E-4D3E-B101-50670460B72A}" sibTransId="{0A33502A-03D6-4464-BBB0-0C841E71A467}"/>
    <dgm:cxn modelId="{4DD9EC05-564D-45D4-86FA-31DF2FCA7DEE}" type="presOf" srcId="{0671C0D7-8475-4EF1-BE0D-03BA39ECBE56}" destId="{273DDDDF-13DD-47F7-A486-4000904E704E}" srcOrd="1" destOrd="0" presId="urn:microsoft.com/office/officeart/2005/8/layout/bProcess3"/>
    <dgm:cxn modelId="{3173F80B-8012-4929-8206-47B0932787BE}" type="presOf" srcId="{00AC4C15-94C7-4C36-9665-305915ACBA0F}" destId="{0E22334F-0B72-4D77-87B4-565D51C15D7E}" srcOrd="0" destOrd="0" presId="urn:microsoft.com/office/officeart/2005/8/layout/bProcess3"/>
    <dgm:cxn modelId="{E766650C-EDDF-47D2-BEB3-F320219FFE72}" type="presOf" srcId="{82669FB9-2160-4DCD-8777-12F270243261}" destId="{CB38A900-B469-4D9B-8685-E1BD15DF91A6}" srcOrd="0" destOrd="0" presId="urn:microsoft.com/office/officeart/2005/8/layout/bProcess3"/>
    <dgm:cxn modelId="{92018211-B194-4AE3-8A2D-A6CA7662DC22}" type="presOf" srcId="{00AC4C15-94C7-4C36-9665-305915ACBA0F}" destId="{B3285367-26BC-46E1-AF0D-D53A697C4BBC}" srcOrd="1" destOrd="0" presId="urn:microsoft.com/office/officeart/2005/8/layout/bProcess3"/>
    <dgm:cxn modelId="{200D9512-C109-4DAA-B9CE-9528D1CB2ACE}" type="presOf" srcId="{81A002EF-0371-473B-A712-4A2EFC52CE49}" destId="{30488AD8-B9B0-4F61-9A75-75A40D67BB5B}" srcOrd="0" destOrd="0" presId="urn:microsoft.com/office/officeart/2005/8/layout/bProcess3"/>
    <dgm:cxn modelId="{6A3BD714-C3A3-419D-AA86-926B0B06963D}" type="presOf" srcId="{81A002EF-0371-473B-A712-4A2EFC52CE49}" destId="{3483B0FF-DAB0-4328-B78A-2D02901339C5}" srcOrd="1" destOrd="0" presId="urn:microsoft.com/office/officeart/2005/8/layout/bProcess3"/>
    <dgm:cxn modelId="{8B740A17-4C95-4D1B-BD37-4D87616875D9}" type="presOf" srcId="{0A33502A-03D6-4464-BBB0-0C841E71A467}" destId="{B449CD67-0CA0-43E8-80E8-1F1D1AB6129C}" srcOrd="0" destOrd="0" presId="urn:microsoft.com/office/officeart/2005/8/layout/bProcess3"/>
    <dgm:cxn modelId="{72D65D19-793D-4241-9D9B-184389396782}" srcId="{AFE19140-5B5B-4C3D-A5A4-84393552CF51}" destId="{ED42BBAB-3282-4DCA-B8E1-6E0E41BED3A6}" srcOrd="2" destOrd="0" parTransId="{709B5154-B729-49FB-A5FD-83F96A19BA44}" sibTransId="{00AC4C15-94C7-4C36-9665-305915ACBA0F}"/>
    <dgm:cxn modelId="{C2C77932-8510-43C0-9CDE-93E48228C73B}" srcId="{AFE19140-5B5B-4C3D-A5A4-84393552CF51}" destId="{82669FB9-2160-4DCD-8777-12F270243261}" srcOrd="0" destOrd="0" parTransId="{358C5D07-E46A-4B88-895B-EE867D4571B2}" sibTransId="{81A002EF-0371-473B-A712-4A2EFC52CE49}"/>
    <dgm:cxn modelId="{4A49323B-3DB0-424E-ACE7-7532B617A469}" type="presOf" srcId="{0A33502A-03D6-4464-BBB0-0C841E71A467}" destId="{D651110A-012D-422A-A9F7-0752EA4460D1}" srcOrd="1" destOrd="0" presId="urn:microsoft.com/office/officeart/2005/8/layout/bProcess3"/>
    <dgm:cxn modelId="{01ED8D5D-056C-409B-8252-9502E115AFC1}" type="presOf" srcId="{D95935F6-7779-40F3-8C22-91990F4D4EB6}" destId="{06713CA0-21E8-4024-A205-008C62E0A2B6}" srcOrd="0" destOrd="0" presId="urn:microsoft.com/office/officeart/2005/8/layout/bProcess3"/>
    <dgm:cxn modelId="{05583B47-EBB1-4E25-9C4F-DD45CA7877D2}" type="presOf" srcId="{7354B5F8-F273-4C00-8915-78AB012F8050}" destId="{47A24367-596F-4704-B9B8-6AEA8D8F71B6}" srcOrd="0" destOrd="0" presId="urn:microsoft.com/office/officeart/2005/8/layout/bProcess3"/>
    <dgm:cxn modelId="{C4C8EF69-EE25-441A-AC36-3C93EBFE1EA9}" srcId="{AFE19140-5B5B-4C3D-A5A4-84393552CF51}" destId="{F5B30FC1-076F-41FD-A4D1-573B7F8484BA}" srcOrd="3" destOrd="0" parTransId="{EED2AD52-BFCE-4E8A-8BF1-82D1832E0B44}" sibTransId="{0671C0D7-8475-4EF1-BE0D-03BA39ECBE56}"/>
    <dgm:cxn modelId="{A0BD187B-AA5C-40BF-A246-D4DAEB3F63F5}" type="presOf" srcId="{AFE19140-5B5B-4C3D-A5A4-84393552CF51}" destId="{C6A3A0FA-1578-4647-BE78-CDCA03132334}" srcOrd="0" destOrd="0" presId="urn:microsoft.com/office/officeart/2005/8/layout/bProcess3"/>
    <dgm:cxn modelId="{409FB089-3A6A-414E-B3EA-F25C2B15FECC}" type="presOf" srcId="{ED42BBAB-3282-4DCA-B8E1-6E0E41BED3A6}" destId="{C294AD97-F883-4251-9162-B0E3A381CAA8}" srcOrd="0" destOrd="0" presId="urn:microsoft.com/office/officeart/2005/8/layout/bProcess3"/>
    <dgm:cxn modelId="{0064EB91-6D84-4C39-91B2-364195DC21DD}" type="presOf" srcId="{0671C0D7-8475-4EF1-BE0D-03BA39ECBE56}" destId="{79656CF3-5047-40FB-8448-CFC99846A4E3}" srcOrd="0" destOrd="0" presId="urn:microsoft.com/office/officeart/2005/8/layout/bProcess3"/>
    <dgm:cxn modelId="{C4075CDB-9631-42B7-B57C-E32D4ABBF0B2}" srcId="{AFE19140-5B5B-4C3D-A5A4-84393552CF51}" destId="{D95935F6-7779-40F3-8C22-91990F4D4EB6}" srcOrd="4" destOrd="0" parTransId="{765ABC07-A6A9-436D-8BA9-3832EF398A05}" sibTransId="{DC187485-7C28-4CC5-B135-C7DCC9C019B5}"/>
    <dgm:cxn modelId="{9C1718E4-B871-4C10-8995-ABB3ABD9F861}" type="presOf" srcId="{F5B30FC1-076F-41FD-A4D1-573B7F8484BA}" destId="{D95B04CD-F3A5-4B81-BDFE-0A224341650D}" srcOrd="0" destOrd="0" presId="urn:microsoft.com/office/officeart/2005/8/layout/bProcess3"/>
    <dgm:cxn modelId="{1E594FA0-822D-4D8F-B278-EDF6737E23D0}" type="presParOf" srcId="{C6A3A0FA-1578-4647-BE78-CDCA03132334}" destId="{CB38A900-B469-4D9B-8685-E1BD15DF91A6}" srcOrd="0" destOrd="0" presId="urn:microsoft.com/office/officeart/2005/8/layout/bProcess3"/>
    <dgm:cxn modelId="{6F2767FA-BA7C-4FD7-BA2F-6FD0A6A45FE1}" type="presParOf" srcId="{C6A3A0FA-1578-4647-BE78-CDCA03132334}" destId="{30488AD8-B9B0-4F61-9A75-75A40D67BB5B}" srcOrd="1" destOrd="0" presId="urn:microsoft.com/office/officeart/2005/8/layout/bProcess3"/>
    <dgm:cxn modelId="{B33E3E2A-80C0-433E-B5F8-0660991AD918}" type="presParOf" srcId="{30488AD8-B9B0-4F61-9A75-75A40D67BB5B}" destId="{3483B0FF-DAB0-4328-B78A-2D02901339C5}" srcOrd="0" destOrd="0" presId="urn:microsoft.com/office/officeart/2005/8/layout/bProcess3"/>
    <dgm:cxn modelId="{17E35D0A-BA28-4712-B3C9-ABAD32EFF0A0}" type="presParOf" srcId="{C6A3A0FA-1578-4647-BE78-CDCA03132334}" destId="{47A24367-596F-4704-B9B8-6AEA8D8F71B6}" srcOrd="2" destOrd="0" presId="urn:microsoft.com/office/officeart/2005/8/layout/bProcess3"/>
    <dgm:cxn modelId="{767ADB1A-A810-4B6F-9C60-E80EFDCDF5E1}" type="presParOf" srcId="{C6A3A0FA-1578-4647-BE78-CDCA03132334}" destId="{B449CD67-0CA0-43E8-80E8-1F1D1AB6129C}" srcOrd="3" destOrd="0" presId="urn:microsoft.com/office/officeart/2005/8/layout/bProcess3"/>
    <dgm:cxn modelId="{348159D8-10A9-4B73-AA2B-7A0376ED18ED}" type="presParOf" srcId="{B449CD67-0CA0-43E8-80E8-1F1D1AB6129C}" destId="{D651110A-012D-422A-A9F7-0752EA4460D1}" srcOrd="0" destOrd="0" presId="urn:microsoft.com/office/officeart/2005/8/layout/bProcess3"/>
    <dgm:cxn modelId="{6C482408-7BDC-4A87-81A6-DB097E310B52}" type="presParOf" srcId="{C6A3A0FA-1578-4647-BE78-CDCA03132334}" destId="{C294AD97-F883-4251-9162-B0E3A381CAA8}" srcOrd="4" destOrd="0" presId="urn:microsoft.com/office/officeart/2005/8/layout/bProcess3"/>
    <dgm:cxn modelId="{CF822D57-822F-48B9-A26A-425989441A78}" type="presParOf" srcId="{C6A3A0FA-1578-4647-BE78-CDCA03132334}" destId="{0E22334F-0B72-4D77-87B4-565D51C15D7E}" srcOrd="5" destOrd="0" presId="urn:microsoft.com/office/officeart/2005/8/layout/bProcess3"/>
    <dgm:cxn modelId="{D654F2B9-AC10-45DF-A369-E3AA738AF34C}" type="presParOf" srcId="{0E22334F-0B72-4D77-87B4-565D51C15D7E}" destId="{B3285367-26BC-46E1-AF0D-D53A697C4BBC}" srcOrd="0" destOrd="0" presId="urn:microsoft.com/office/officeart/2005/8/layout/bProcess3"/>
    <dgm:cxn modelId="{C82E327B-F6E1-4C70-89CF-30CA766CBFFE}" type="presParOf" srcId="{C6A3A0FA-1578-4647-BE78-CDCA03132334}" destId="{D95B04CD-F3A5-4B81-BDFE-0A224341650D}" srcOrd="6" destOrd="0" presId="urn:microsoft.com/office/officeart/2005/8/layout/bProcess3"/>
    <dgm:cxn modelId="{ED61C8C0-DF90-452D-9EFA-45450A41EF11}" type="presParOf" srcId="{C6A3A0FA-1578-4647-BE78-CDCA03132334}" destId="{79656CF3-5047-40FB-8448-CFC99846A4E3}" srcOrd="7" destOrd="0" presId="urn:microsoft.com/office/officeart/2005/8/layout/bProcess3"/>
    <dgm:cxn modelId="{06A57E8E-5541-41C0-B841-522BCFA8C1F5}" type="presParOf" srcId="{79656CF3-5047-40FB-8448-CFC99846A4E3}" destId="{273DDDDF-13DD-47F7-A486-4000904E704E}" srcOrd="0" destOrd="0" presId="urn:microsoft.com/office/officeart/2005/8/layout/bProcess3"/>
    <dgm:cxn modelId="{6F054DBC-2DF3-4D9F-89E9-7C87708A6E4F}" type="presParOf" srcId="{C6A3A0FA-1578-4647-BE78-CDCA03132334}" destId="{06713CA0-21E8-4024-A205-008C62E0A2B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8AD8-B9B0-4F61-9A75-75A40D67BB5B}">
      <dsp:nvSpPr>
        <dsp:cNvPr id="0" name=""/>
        <dsp:cNvSpPr/>
      </dsp:nvSpPr>
      <dsp:spPr>
        <a:xfrm>
          <a:off x="2455180" y="493310"/>
          <a:ext cx="56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84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722244" y="536964"/>
        <a:ext cx="29722" cy="4132"/>
      </dsp:txXfrm>
    </dsp:sp>
    <dsp:sp modelId="{CB38A900-B469-4D9B-8685-E1BD15DF91A6}">
      <dsp:nvSpPr>
        <dsp:cNvPr id="0" name=""/>
        <dsp:cNvSpPr/>
      </dsp:nvSpPr>
      <dsp:spPr>
        <a:xfrm>
          <a:off x="660211" y="0"/>
          <a:ext cx="1796769" cy="107806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Okoli doma poišči regrat</a:t>
          </a:r>
        </a:p>
      </dsp:txBody>
      <dsp:txXfrm>
        <a:off x="660211" y="0"/>
        <a:ext cx="1796769" cy="1078061"/>
      </dsp:txXfrm>
    </dsp:sp>
    <dsp:sp modelId="{B449CD67-0CA0-43E8-80E8-1F1D1AB6129C}">
      <dsp:nvSpPr>
        <dsp:cNvPr id="0" name=""/>
        <dsp:cNvSpPr/>
      </dsp:nvSpPr>
      <dsp:spPr>
        <a:xfrm>
          <a:off x="1319086" y="1076261"/>
          <a:ext cx="2630728" cy="384307"/>
        </a:xfrm>
        <a:custGeom>
          <a:avLst/>
          <a:gdLst/>
          <a:ahLst/>
          <a:cxnLst/>
          <a:rect l="0" t="0" r="0" b="0"/>
          <a:pathLst>
            <a:path>
              <a:moveTo>
                <a:pt x="2630728" y="0"/>
              </a:moveTo>
              <a:lnTo>
                <a:pt x="2630728" y="209253"/>
              </a:lnTo>
              <a:lnTo>
                <a:pt x="0" y="209253"/>
              </a:lnTo>
              <a:lnTo>
                <a:pt x="0" y="38430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67869" y="1266349"/>
        <a:ext cx="133162" cy="4132"/>
      </dsp:txXfrm>
    </dsp:sp>
    <dsp:sp modelId="{47A24367-596F-4704-B9B8-6AEA8D8F71B6}">
      <dsp:nvSpPr>
        <dsp:cNvPr id="0" name=""/>
        <dsp:cNvSpPr/>
      </dsp:nvSpPr>
      <dsp:spPr>
        <a:xfrm>
          <a:off x="3051430" y="0"/>
          <a:ext cx="1796769" cy="107806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Iz rastišča ga odreži v celoti,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odstrani zemljo</a:t>
          </a:r>
        </a:p>
      </dsp:txBody>
      <dsp:txXfrm>
        <a:off x="3051430" y="0"/>
        <a:ext cx="1796769" cy="1078061"/>
      </dsp:txXfrm>
    </dsp:sp>
    <dsp:sp modelId="{0E22334F-0B72-4D77-87B4-565D51C15D7E}">
      <dsp:nvSpPr>
        <dsp:cNvPr id="0" name=""/>
        <dsp:cNvSpPr/>
      </dsp:nvSpPr>
      <dsp:spPr>
        <a:xfrm>
          <a:off x="2215671" y="1986280"/>
          <a:ext cx="382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396668" y="2029933"/>
        <a:ext cx="20662" cy="4132"/>
      </dsp:txXfrm>
    </dsp:sp>
    <dsp:sp modelId="{C294AD97-F883-4251-9162-B0E3A381CAA8}">
      <dsp:nvSpPr>
        <dsp:cNvPr id="0" name=""/>
        <dsp:cNvSpPr/>
      </dsp:nvSpPr>
      <dsp:spPr>
        <a:xfrm>
          <a:off x="420702" y="1492969"/>
          <a:ext cx="1796769" cy="107806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Razporedi rastlino po časopisu</a:t>
          </a:r>
        </a:p>
      </dsp:txBody>
      <dsp:txXfrm>
        <a:off x="420702" y="1492969"/>
        <a:ext cx="1796769" cy="1078061"/>
      </dsp:txXfrm>
    </dsp:sp>
    <dsp:sp modelId="{79656CF3-5047-40FB-8448-CFC99846A4E3}">
      <dsp:nvSpPr>
        <dsp:cNvPr id="0" name=""/>
        <dsp:cNvSpPr/>
      </dsp:nvSpPr>
      <dsp:spPr>
        <a:xfrm>
          <a:off x="1210076" y="2569230"/>
          <a:ext cx="2319036" cy="384307"/>
        </a:xfrm>
        <a:custGeom>
          <a:avLst/>
          <a:gdLst/>
          <a:ahLst/>
          <a:cxnLst/>
          <a:rect l="0" t="0" r="0" b="0"/>
          <a:pathLst>
            <a:path>
              <a:moveTo>
                <a:pt x="2319036" y="0"/>
              </a:moveTo>
              <a:lnTo>
                <a:pt x="2319036" y="209253"/>
              </a:lnTo>
              <a:lnTo>
                <a:pt x="0" y="209253"/>
              </a:lnTo>
              <a:lnTo>
                <a:pt x="0" y="38430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310698" y="2759318"/>
        <a:ext cx="117793" cy="4132"/>
      </dsp:txXfrm>
    </dsp:sp>
    <dsp:sp modelId="{D95B04CD-F3A5-4B81-BDFE-0A224341650D}">
      <dsp:nvSpPr>
        <dsp:cNvPr id="0" name=""/>
        <dsp:cNvSpPr/>
      </dsp:nvSpPr>
      <dsp:spPr>
        <a:xfrm>
          <a:off x="2630728" y="1492969"/>
          <a:ext cx="1796769" cy="107806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Pokrij rastlino s časopisom in nanj položi utež </a:t>
          </a:r>
        </a:p>
      </dsp:txBody>
      <dsp:txXfrm>
        <a:off x="2630728" y="1492969"/>
        <a:ext cx="1796769" cy="1078061"/>
      </dsp:txXfrm>
    </dsp:sp>
    <dsp:sp modelId="{06713CA0-21E8-4024-A205-008C62E0A2B6}">
      <dsp:nvSpPr>
        <dsp:cNvPr id="0" name=""/>
        <dsp:cNvSpPr/>
      </dsp:nvSpPr>
      <dsp:spPr>
        <a:xfrm>
          <a:off x="311692" y="2985938"/>
          <a:ext cx="1796769" cy="107806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Počakaj 2 dni, zamenjaj časopis</a:t>
          </a:r>
        </a:p>
      </dsp:txBody>
      <dsp:txXfrm>
        <a:off x="311692" y="2985938"/>
        <a:ext cx="1796769" cy="107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4C18F-A45A-4D19-859E-D4534B60DEC4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31A8-E5A2-4D5B-92BC-5ACBC5CEA5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29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31A8-E5A2-4D5B-92BC-5ACBC5CEA5D1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06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8AE8-77D2-410F-819D-D01BF95BD4D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65CB-391A-4306-93C5-CB6518AB553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cimte.com/?q=interaktivni_ucbenik_prost_dostop/10001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wikipedia.org/wiki/Rastlin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0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microsoft.com/office/2007/relationships/diagramDrawing" Target="../diagrams/drawing1.xml"/><Relationship Id="rId4" Type="http://schemas.openxmlformats.org/officeDocument/2006/relationships/image" Target="../media/image21.jpg"/><Relationship Id="rId9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4d.rtvslo.si/arhiv/dobro-jutro/30567486" TargetMode="External"/><Relationship Id="rId2" Type="http://schemas.openxmlformats.org/officeDocument/2006/relationships/hyperlink" Target="http://www.museuvirtual.unb.br/index.php?option=com_k2&amp;view=item&amp;id=12:herbar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troski.rtvslo.si/bansi/prispevek/44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15D0F7-D254-4FA8-9158-A9A6327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prstClr val="black"/>
                </a:solidFill>
              </a:rPr>
              <a:t>URA NARAVOSLOVJA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6EBAE4-A20B-426E-934A-5EC1FDF0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sl-SI" dirty="0"/>
              <a:t>Pozdravljen/a,</a:t>
            </a:r>
          </a:p>
          <a:p>
            <a:pPr marL="0" indent="0">
              <a:buNone/>
            </a:pPr>
            <a:r>
              <a:rPr lang="sl-SI" dirty="0"/>
              <a:t>želim, da delo, ki te čaka opraviš vestno in kar najbolje po svojih močeh.</a:t>
            </a:r>
          </a:p>
          <a:p>
            <a:pPr marL="0" indent="0">
              <a:buNone/>
            </a:pPr>
            <a:r>
              <a:rPr lang="sl-SI" dirty="0"/>
              <a:t>Pozorno sledi navodilom.</a:t>
            </a:r>
          </a:p>
          <a:p>
            <a:pPr marL="0" indent="0">
              <a:buNone/>
            </a:pPr>
            <a:r>
              <a:rPr lang="sl-SI" dirty="0"/>
              <a:t>Če boš potreboval/la pomoč me kontaktiraj.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Veselo na delo.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3800B98-6E9E-4F6F-91E4-785EAF52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00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026A8BC-90DB-4BC1-95B8-BA7C695C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prstClr val="black"/>
                </a:solidFill>
              </a:rPr>
              <a:t>MAHOVI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D4851A-23D0-48D4-AC98-AD384A60BF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Nizke  rastline vlažnih predelov.</a:t>
            </a: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Pravih rastlinskih organov nimajo( le srkalne celice-</a:t>
            </a:r>
            <a:r>
              <a:rPr lang="sl-SI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rizoidi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Vpijajo vodo ( 1kg mahu, 7 l vode).</a:t>
            </a: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Šotni mahovi ustvarjajo  barja, ki so  ogroženi ekosistemi. </a:t>
            </a: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C2BBA28-148D-40F7-B54F-ADE366B55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9" r="8687" b="-2"/>
          <a:stretch/>
        </p:blipFill>
        <p:spPr>
          <a:xfrm>
            <a:off x="491737" y="1600200"/>
            <a:ext cx="4038600" cy="4525963"/>
          </a:xfrm>
          <a:prstGeom prst="rect">
            <a:avLst/>
          </a:prstGeom>
          <a:noFill/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41B71E4-B191-4594-A058-F5A24A1FE3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321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CE5B37E-EB9A-4DBD-B981-48D58103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ALGE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9677B9F-CDAA-4764-B257-C953EA1D20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970718-E78D-41C4-9A26-890D27D1C3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Nimajo razvitih pravih tkiv in organov.</a:t>
            </a:r>
          </a:p>
          <a:p>
            <a:pPr lvl="0"/>
            <a:endParaRPr lang="sl-S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vodne rastline. </a:t>
            </a:r>
          </a:p>
          <a:p>
            <a:pPr lvl="0"/>
            <a:endParaRPr lang="sl-S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 od mm pa  tudi do 100 m v dolžino.</a:t>
            </a:r>
          </a:p>
          <a:p>
            <a:pPr lvl="0"/>
            <a:endParaRPr lang="sl-S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Nekatere so pokazatelji  onesnaženosti voda, npr.: morska solata.</a:t>
            </a:r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F3DAA16-C18B-48F1-BE31-6BA7F92DF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0" t="2223" r="18993" b="3906"/>
          <a:stretch/>
        </p:blipFill>
        <p:spPr>
          <a:xfrm>
            <a:off x="457200" y="1627708"/>
            <a:ext cx="4038600" cy="4393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72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6DA507F-D2CC-412E-8DE1-2CB91FE9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636" y="2834588"/>
            <a:ext cx="1182727" cy="118882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E24A3A5-5457-4913-8AE5-E5587464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8119"/>
            <a:ext cx="8229600" cy="1143000"/>
          </a:xfr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sl-SI" dirty="0"/>
              <a:t>3.    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600A60-C9B8-4A87-8075-8436EB5E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84170"/>
          </a:xfr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l-SI" dirty="0"/>
              <a:t>Alge so STELJČNICE, zaradi preproste zgradbe.</a:t>
            </a:r>
          </a:p>
          <a:p>
            <a:pPr marL="0" indent="0">
              <a:buNone/>
            </a:pPr>
            <a:r>
              <a:rPr lang="sl-SI" dirty="0"/>
              <a:t>    ( nimajo razvitih rastlinskih organov)</a:t>
            </a:r>
          </a:p>
          <a:p>
            <a:r>
              <a:rPr lang="sl-SI" dirty="0"/>
              <a:t>BRSTNICE ( mahovi, praprotnice in semenke) imajo organizem sestavljeno iz celic, te se povezujejo v tkiva, ti a v organe. UČ/72</a:t>
            </a:r>
          </a:p>
          <a:p>
            <a:r>
              <a:rPr lang="sl-SI" dirty="0"/>
              <a:t>Osnovni rastlinski organi so:</a:t>
            </a:r>
          </a:p>
          <a:p>
            <a:pPr marL="0" indent="0">
              <a:buNone/>
            </a:pPr>
            <a:r>
              <a:rPr lang="sl-SI" dirty="0"/>
              <a:t>    KORENINE, STEBLO, LISTI, CVET.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62288C-A15C-48FD-9D49-8D761CE1F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18571"/>
            <a:ext cx="1182727" cy="118882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0C64325-9511-4DFF-9E40-C84CFC5B8D80}"/>
              </a:ext>
            </a:extLst>
          </p:cNvPr>
          <p:cNvSpPr txBox="1"/>
          <p:nvPr/>
        </p:nvSpPr>
        <p:spPr>
          <a:xfrm>
            <a:off x="592678" y="142251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Zapis v zvezek:</a:t>
            </a:r>
          </a:p>
        </p:txBody>
      </p:sp>
    </p:spTree>
    <p:extLst>
      <p:ext uri="{BB962C8B-B14F-4D97-AF65-F5344CB8AC3E}">
        <p14:creationId xmlns:p14="http://schemas.microsoft.com/office/powerpoint/2010/main" val="96260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sl-SI" dirty="0"/>
              <a:t>4.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Klikni na povezavo in si oglej film o rastlinskih organih (stran 124).</a:t>
            </a:r>
            <a:r>
              <a:rPr lang="sl-SI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https://www.ucimte.com/?q=interaktivni_ucbenik_prost_dostop/</a:t>
            </a:r>
            <a:r>
              <a:rPr lang="sl-SI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1000139</a:t>
            </a:r>
            <a:endParaRPr lang="sl-SI" b="1" dirty="0"/>
          </a:p>
          <a:p>
            <a:endParaRPr lang="sl-SI" b="1" dirty="0"/>
          </a:p>
          <a:p>
            <a:pPr marL="0" indent="0">
              <a:buNone/>
            </a:pPr>
            <a:r>
              <a:rPr lang="sl-SI" b="1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665C57-9C38-4657-916D-F180523D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11094"/>
            <a:ext cx="1182727" cy="11888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1BD2873-B7DF-461A-879A-12E8C1579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031" y="3933056"/>
            <a:ext cx="2103302" cy="2487384"/>
          </a:xfrm>
          <a:prstGeom prst="rect">
            <a:avLst/>
          </a:prstGeom>
        </p:spPr>
      </p:pic>
      <p:sp>
        <p:nvSpPr>
          <p:cNvPr id="7" name="Puščica: dol 6">
            <a:extLst>
              <a:ext uri="{FF2B5EF4-FFF2-40B4-BE49-F238E27FC236}">
                <a16:creationId xmlns:a16="http://schemas.microsoft.com/office/drawing/2014/main" id="{65050300-C2A6-4C01-933B-9F11A9B83383}"/>
              </a:ext>
            </a:extLst>
          </p:cNvPr>
          <p:cNvSpPr/>
          <p:nvPr/>
        </p:nvSpPr>
        <p:spPr>
          <a:xfrm rot="15687678">
            <a:off x="4393966" y="3523972"/>
            <a:ext cx="1012002" cy="2113274"/>
          </a:xfrm>
          <a:prstGeom prst="down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40244BD-8F69-47F0-9710-2B3D4F275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1339">
            <a:off x="4192974" y="2069078"/>
            <a:ext cx="1182727" cy="118882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7D0A578-0EDB-4411-B079-49D87F79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989">
            <a:off x="3449539" y="2834588"/>
            <a:ext cx="1182727" cy="118882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DB93C03-8D7B-4673-AB12-BB089A6A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10678">
            <a:off x="6203931" y="955703"/>
            <a:ext cx="1182727" cy="11888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2E299E-1104-4313-A759-4AC5CEA6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65203">
            <a:off x="7452320" y="404664"/>
            <a:ext cx="1182727" cy="11888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7C49901-E5E3-478C-B4ED-C30B415D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10478">
            <a:off x="947374" y="3836048"/>
            <a:ext cx="1182727" cy="11888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216988D-E3D1-4156-8FA5-DE9CC0B8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88649">
            <a:off x="146952" y="4117427"/>
            <a:ext cx="118272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78635-9774-4DF9-8A1B-2EAE87EC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2" y="1282751"/>
            <a:ext cx="8229600" cy="646331"/>
          </a:xfrm>
        </p:spPr>
        <p:txBody>
          <a:bodyPr>
            <a:normAutofit fontScale="90000"/>
          </a:bodyPr>
          <a:lstStyle/>
          <a:p>
            <a:r>
              <a:rPr lang="sl-SI" dirty="0"/>
              <a:t>Praktično delo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2BEF3C-381A-4491-B94F-763C492E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Da, bomo lahko drug teden nadaljevali te čaka sedaj praktična naloga, ki ne bo pretežka. Najbrž si že slišal/la za Herbarij.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Ne ustraši se, posušiti boš moral le 1 (eno) rastlino, ki jo poznaš. To je REGRAT.</a:t>
            </a:r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6" name="Grafika 5" descr="Glava z zobniki">
            <a:extLst>
              <a:ext uri="{FF2B5EF4-FFF2-40B4-BE49-F238E27FC236}">
                <a16:creationId xmlns:a16="http://schemas.microsoft.com/office/drawing/2014/main" id="{3653E7E5-A58D-4983-86A3-F0E1F2A93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392" y="3252117"/>
            <a:ext cx="313184" cy="313184"/>
          </a:xfrm>
          <a:prstGeom prst="rect">
            <a:avLst/>
          </a:prstGeom>
        </p:spPr>
      </p:pic>
      <p:pic>
        <p:nvPicPr>
          <p:cNvPr id="9" name="Grafika 8" descr="Glava z zobniki">
            <a:extLst>
              <a:ext uri="{FF2B5EF4-FFF2-40B4-BE49-F238E27FC236}">
                <a16:creationId xmlns:a16="http://schemas.microsoft.com/office/drawing/2014/main" id="{B1472887-34C5-4985-8253-B7BF305D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222" y="5800997"/>
            <a:ext cx="639762" cy="63976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54CA4FB-F2BD-46CB-A5FF-C81330B10931}"/>
              </a:ext>
            </a:extLst>
          </p:cNvPr>
          <p:cNvSpPr txBox="1"/>
          <p:nvPr/>
        </p:nvSpPr>
        <p:spPr>
          <a:xfrm>
            <a:off x="996005" y="5800997"/>
            <a:ext cx="7920880" cy="646331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b="1" dirty="0"/>
              <a:t>Herbarij</a:t>
            </a:r>
            <a:r>
              <a:rPr lang="sl-SI" dirty="0"/>
              <a:t> (iz lat. </a:t>
            </a:r>
            <a:r>
              <a:rPr lang="sl-SI" i="1" dirty="0" err="1"/>
              <a:t>herba</a:t>
            </a:r>
            <a:r>
              <a:rPr lang="sl-SI" dirty="0"/>
              <a:t> = rastlina) je sistematično urejena zbirka posušenih </a:t>
            </a:r>
            <a:r>
              <a:rPr lang="sl-SI" dirty="0">
                <a:hlinkClick r:id="rId4" tooltip="Rastlina"/>
              </a:rPr>
              <a:t>rastlin</a:t>
            </a:r>
            <a:r>
              <a:rPr lang="sl-SI" dirty="0"/>
              <a:t> oz. rastlinskih delov.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BEDDBA37-3736-4FB8-ADD8-78C2906BDABC}"/>
              </a:ext>
            </a:extLst>
          </p:cNvPr>
          <p:cNvSpPr txBox="1">
            <a:spLocks/>
          </p:cNvSpPr>
          <p:nvPr/>
        </p:nvSpPr>
        <p:spPr>
          <a:xfrm>
            <a:off x="492715" y="32594"/>
            <a:ext cx="8229600" cy="1143000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5.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21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E6B72B6-6CD9-4BF7-A84E-DCA16CA50F8F}"/>
              </a:ext>
            </a:extLst>
          </p:cNvPr>
          <p:cNvSpPr txBox="1"/>
          <p:nvPr/>
        </p:nvSpPr>
        <p:spPr>
          <a:xfrm>
            <a:off x="1475656" y="1412776"/>
            <a:ext cx="54653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POTREBUJEŠ:</a:t>
            </a:r>
          </a:p>
          <a:p>
            <a:endParaRPr lang="sl-SI" sz="2400" dirty="0"/>
          </a:p>
          <a:p>
            <a:pPr marL="285750" indent="-285750">
              <a:buFontTx/>
              <a:buChar char="-"/>
            </a:pPr>
            <a:r>
              <a:rPr lang="sl-SI" sz="2400" dirty="0"/>
              <a:t>Rastlino regrata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Rezilo ali motiko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Časopis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Utež ( skalo, konec lesa, knjige, opeko,..)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Dobro voljo</a:t>
            </a:r>
          </a:p>
        </p:txBody>
      </p:sp>
      <p:pic>
        <p:nvPicPr>
          <p:cNvPr id="4" name="Grafika 3" descr="Glava z zobniki">
            <a:extLst>
              <a:ext uri="{FF2B5EF4-FFF2-40B4-BE49-F238E27FC236}">
                <a16:creationId xmlns:a16="http://schemas.microsoft.com/office/drawing/2014/main" id="{7CB06206-B9F8-4BB2-9282-36F2A4C6C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16" y="4509120"/>
            <a:ext cx="961256" cy="96125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15AB5C3-B59C-4127-A1FD-EB331120D76F}"/>
              </a:ext>
            </a:extLst>
          </p:cNvPr>
          <p:cNvSpPr txBox="1"/>
          <p:nvPr/>
        </p:nvSpPr>
        <p:spPr>
          <a:xfrm>
            <a:off x="2483768" y="4773724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PREVIDNO Z REZILOM!</a:t>
            </a:r>
          </a:p>
        </p:txBody>
      </p:sp>
    </p:spTree>
    <p:extLst>
      <p:ext uri="{BB962C8B-B14F-4D97-AF65-F5344CB8AC3E}">
        <p14:creationId xmlns:p14="http://schemas.microsoft.com/office/powerpoint/2010/main" val="42227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miza, stavba, sedeče, roža&#10;&#10;Opis je samodejno ustvarjen">
            <a:extLst>
              <a:ext uri="{FF2B5EF4-FFF2-40B4-BE49-F238E27FC236}">
                <a16:creationId xmlns:a16="http://schemas.microsoft.com/office/drawing/2014/main" id="{1658B75E-FB28-4009-80DB-B63152BF8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" y="2653333"/>
            <a:ext cx="1554756" cy="2071811"/>
          </a:xfrm>
        </p:spPr>
      </p:pic>
      <p:pic>
        <p:nvPicPr>
          <p:cNvPr id="7" name="Slika 6" descr="Slika, ki vsebuje besede zunanje, zelena, sedeče, stoječe&#10;&#10;Opis je samodejno ustvarjen">
            <a:extLst>
              <a:ext uri="{FF2B5EF4-FFF2-40B4-BE49-F238E27FC236}">
                <a16:creationId xmlns:a16="http://schemas.microsoft.com/office/drawing/2014/main" id="{B8036412-7039-4C1A-BD91-1DB2D81E5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23" y="116632"/>
            <a:ext cx="1999376" cy="2664296"/>
          </a:xfrm>
          <a:prstGeom prst="rect">
            <a:avLst/>
          </a:prstGeom>
        </p:spPr>
      </p:pic>
      <p:pic>
        <p:nvPicPr>
          <p:cNvPr id="9" name="Slika 8" descr="Slika, ki vsebuje besede trava, rastlina, zunanje, roža&#10;&#10;Opis je samodejno ustvarjen">
            <a:extLst>
              <a:ext uri="{FF2B5EF4-FFF2-40B4-BE49-F238E27FC236}">
                <a16:creationId xmlns:a16="http://schemas.microsoft.com/office/drawing/2014/main" id="{A3A6A643-9F49-4AD4-901F-2D76874E0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4" y="201272"/>
            <a:ext cx="1700219" cy="2265650"/>
          </a:xfrm>
          <a:prstGeom prst="rect">
            <a:avLst/>
          </a:prstGeom>
        </p:spPr>
      </p:pic>
      <p:pic>
        <p:nvPicPr>
          <p:cNvPr id="11" name="Slika 10" descr="Slika, ki vsebuje besede sedeče, hrana&#10;&#10;Opis je samodejno ustvarjen">
            <a:extLst>
              <a:ext uri="{FF2B5EF4-FFF2-40B4-BE49-F238E27FC236}">
                <a16:creationId xmlns:a16="http://schemas.microsoft.com/office/drawing/2014/main" id="{84B38C6A-3777-4D57-B1C8-4E894F694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31" y="3501008"/>
            <a:ext cx="2301734" cy="244827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C95010-488E-49FD-BAB9-C21FC85F9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900118"/>
              </p:ext>
            </p:extLst>
          </p:nvPr>
        </p:nvGraphicFramePr>
        <p:xfrm>
          <a:off x="1524000" y="1397000"/>
          <a:ext cx="484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66C1B3FA-11E8-45D5-B715-23A0EEDFD3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920" y="4682352"/>
            <a:ext cx="1944216" cy="19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FE9170F-B554-4BF7-9B75-21D3311725A9}"/>
              </a:ext>
            </a:extLst>
          </p:cNvPr>
          <p:cNvSpPr txBox="1"/>
          <p:nvPr/>
        </p:nvSpPr>
        <p:spPr>
          <a:xfrm>
            <a:off x="467544" y="764704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RAZLAGA: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Časopis vpija vlago, ki je v rastlini.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Utež bo poskrbela, da se tkiva rastline sploščijo.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Menjava časopisa je dobrodošla, ker vlaga lahko povzroči, da začne rastlina plesneti.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TAKO: V ponedeljek pa nadaljnja navodila.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Lep pozdrav,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1480F6D-6526-466B-98B0-9F11CCFD4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725144"/>
            <a:ext cx="133514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5D6586-E175-4210-A15B-E3AAB95C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Če želiš vedeti več o herbariju…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B09AC5-3755-4F14-BBD3-FB46B33D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>
                <a:hlinkClick r:id="rId2"/>
              </a:rPr>
              <a:t>http://www.museuvirtual.unb.br/index.php?option=com_k2&amp;view=item&amp;id=12:herbario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u="sng" dirty="0">
                <a:hlinkClick r:id="rId3"/>
              </a:rPr>
              <a:t>https://4d.rtvslo.si/arhiv/dobro-jutro/30567486</a:t>
            </a:r>
            <a:endParaRPr lang="sl-SI" dirty="0"/>
          </a:p>
          <a:p>
            <a:r>
              <a:rPr lang="sl-SI" dirty="0"/>
              <a:t> </a:t>
            </a:r>
          </a:p>
          <a:p>
            <a:r>
              <a:rPr lang="sl-SI" u="sng" dirty="0">
                <a:hlinkClick r:id="rId4"/>
              </a:rPr>
              <a:t>https://otroski.rtvslo.si/bansi/prispevek/4430</a:t>
            </a:r>
            <a:r>
              <a:rPr lang="sl-SI" dirty="0"/>
              <a:t> otroški herbarij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564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2AE9A3-52BD-4996-BEDD-CF5EA58F5BEB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sl-SI" dirty="0">
                <a:solidFill>
                  <a:prstClr val="black"/>
                </a:solidFill>
              </a:rPr>
              <a:t>1.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5272DE-7F61-46D5-855E-E416F36F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V zvezek naravoslovja zapiši manjši naslov </a:t>
            </a:r>
            <a:r>
              <a:rPr lang="sl-SI" b="1" dirty="0"/>
              <a:t>PONAVLJANJE.</a:t>
            </a:r>
          </a:p>
          <a:p>
            <a:endParaRPr lang="sl-SI" dirty="0"/>
          </a:p>
          <a:p>
            <a:r>
              <a:rPr lang="sl-SI" dirty="0"/>
              <a:t>Fotografijo opravljenega dela v zvezku pošlji do petka učiteljici oz. učitelju, ki te uči naravoslovje.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danica.volcini@guest.arnes.si</a:t>
            </a:r>
          </a:p>
          <a:p>
            <a:pPr marL="0" indent="0">
              <a:buNone/>
            </a:pPr>
            <a:r>
              <a:rPr lang="sl-SI" dirty="0"/>
              <a:t>martin.mah@guest.arnes.si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Grafika 5" descr="Odtisi šap">
            <a:extLst>
              <a:ext uri="{FF2B5EF4-FFF2-40B4-BE49-F238E27FC236}">
                <a16:creationId xmlns:a16="http://schemas.microsoft.com/office/drawing/2014/main" id="{4A2CC1A9-9225-484F-887D-FBE1C00F3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60032" y="388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D9B2D218-2082-43EF-AAFA-9CEA0CAFD14E}"/>
              </a:ext>
            </a:extLst>
          </p:cNvPr>
          <p:cNvSpPr/>
          <p:nvPr/>
        </p:nvSpPr>
        <p:spPr>
          <a:xfrm>
            <a:off x="457200" y="2119074"/>
            <a:ext cx="6858000" cy="299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Kateri zapis prikazuje proces fotosinteze?  Prepiši pravilnega.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sladkor glukoza + kisik →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ogjikov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dioksid + voda  + energija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ogljikov dioksid + voda + energija → sladkor glukoza + kisik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ogljikov dioksid + kisik + energija → sladkor glukoza + voda  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sladkor glukoza + kisik + energija → 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ogjikov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dioksid +voda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296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77240" algn="l"/>
              </a:tabLst>
            </a:pP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60D34791-824D-4331-997C-CF852692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83443"/>
          </a:xfr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l-SI" sz="2400" dirty="0"/>
              <a:t>V zvezek zapiši pravilni odgovor v obliki povedi ( ne samo  črko).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A3A0F77-A06A-419B-B408-3458075C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69232"/>
            <a:ext cx="8382000" cy="201622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 </a:t>
            </a:r>
          </a:p>
        </p:txBody>
      </p: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B1F9C7F4-25CF-46C5-89C6-09F22A9F7BD7}"/>
              </a:ext>
            </a:extLst>
          </p:cNvPr>
          <p:cNvSpPr txBox="1">
            <a:spLocks/>
          </p:cNvSpPr>
          <p:nvPr/>
        </p:nvSpPr>
        <p:spPr>
          <a:xfrm>
            <a:off x="609600" y="20692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sl-SI"/>
              <a:t> </a:t>
            </a:r>
            <a:endParaRPr lang="sl-SI" dirty="0"/>
          </a:p>
        </p:txBody>
      </p:sp>
      <p:sp>
        <p:nvSpPr>
          <p:cNvPr id="9" name="Označba mesta vsebine 4">
            <a:extLst>
              <a:ext uri="{FF2B5EF4-FFF2-40B4-BE49-F238E27FC236}">
                <a16:creationId xmlns:a16="http://schemas.microsoft.com/office/drawing/2014/main" id="{8FF682F5-C0C4-4315-B0EC-95EB4EF373C0}"/>
              </a:ext>
            </a:extLst>
          </p:cNvPr>
          <p:cNvSpPr txBox="1">
            <a:spLocks/>
          </p:cNvSpPr>
          <p:nvPr/>
        </p:nvSpPr>
        <p:spPr>
          <a:xfrm>
            <a:off x="304800" y="1980790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sl-SI"/>
              <a:t> </a:t>
            </a:r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357C05C-B255-4BCA-B1C6-B6B3C138CE0D}"/>
              </a:ext>
            </a:extLst>
          </p:cNvPr>
          <p:cNvSpPr txBox="1"/>
          <p:nvPr/>
        </p:nvSpPr>
        <p:spPr>
          <a:xfrm>
            <a:off x="969876" y="4752728"/>
            <a:ext cx="5832648" cy="369332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dirty="0"/>
              <a:t>ODGOVOR:  Fotosinteza je prikazana v zapisu…….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481274D-698B-4A85-A595-C73DFD5A7E07}"/>
              </a:ext>
            </a:extLst>
          </p:cNvPr>
          <p:cNvSpPr txBox="1"/>
          <p:nvPr/>
        </p:nvSpPr>
        <p:spPr>
          <a:xfrm>
            <a:off x="969876" y="4742164"/>
            <a:ext cx="5832648" cy="369332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dirty="0"/>
              <a:t>ODGOVOR:  Fotosinteza je prikazana v zapisu …….</a:t>
            </a:r>
          </a:p>
        </p:txBody>
      </p:sp>
    </p:spTree>
    <p:extLst>
      <p:ext uri="{BB962C8B-B14F-4D97-AF65-F5344CB8AC3E}">
        <p14:creationId xmlns:p14="http://schemas.microsoft.com/office/powerpoint/2010/main" val="36385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>
            <a:extLst>
              <a:ext uri="{FF2B5EF4-FFF2-40B4-BE49-F238E27FC236}">
                <a16:creationId xmlns:a16="http://schemas.microsoft.com/office/drawing/2014/main" id="{105619FB-10AF-4EE7-9F27-E64A37FE145A}"/>
              </a:ext>
            </a:extLst>
          </p:cNvPr>
          <p:cNvSpPr/>
          <p:nvPr/>
        </p:nvSpPr>
        <p:spPr>
          <a:xfrm>
            <a:off x="1115616" y="1556792"/>
            <a:ext cx="7272808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Kaj velja za fotosintezo?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   Poteka v koreninah, zelenih steblih in listih.</a:t>
            </a:r>
          </a:p>
          <a:p>
            <a:pPr>
              <a:spcAft>
                <a:spcPts val="0"/>
              </a:spcAft>
            </a:pP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  Pri fotosintezi nastaja sladkor in kisik.</a:t>
            </a:r>
          </a:p>
          <a:p>
            <a:pPr>
              <a:spcAft>
                <a:spcPts val="0"/>
              </a:spcAft>
            </a:pP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   Pri fotosintezi se porablja ogljikov dioksid in kisik.</a:t>
            </a:r>
          </a:p>
          <a:p>
            <a:pPr>
              <a:spcAft>
                <a:spcPts val="0"/>
              </a:spcAft>
            </a:pP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   Pri fotosintezi nastaja ogljikov dioksid in voda.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C8525D5-4EBD-4126-BE1D-E71B4EFD3450}"/>
              </a:ext>
            </a:extLst>
          </p:cNvPr>
          <p:cNvSpPr txBox="1"/>
          <p:nvPr/>
        </p:nvSpPr>
        <p:spPr>
          <a:xfrm>
            <a:off x="1134470" y="4365104"/>
            <a:ext cx="5328592" cy="369332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dirty="0"/>
              <a:t>ODGOVOR: Za fotosintezo velja …..</a:t>
            </a:r>
          </a:p>
        </p:txBody>
      </p:sp>
    </p:spTree>
    <p:extLst>
      <p:ext uri="{BB962C8B-B14F-4D97-AF65-F5344CB8AC3E}">
        <p14:creationId xmlns:p14="http://schemas.microsoft.com/office/powerpoint/2010/main" val="115944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4F0D1209-ECA2-4187-A1A4-9EAEC095886E}"/>
              </a:ext>
            </a:extLst>
          </p:cNvPr>
          <p:cNvSpPr/>
          <p:nvPr/>
        </p:nvSpPr>
        <p:spPr>
          <a:xfrm>
            <a:off x="539552" y="548680"/>
            <a:ext cx="8363410" cy="418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Preberi  trditve, na črtico pri vsaki zapiši ali velja za fotosintezo ali pa za celično dihanje.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poteka nenehno v vseh celicah vseh živih bitij. __________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tem procesu nastajata sladkor in kisik. 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Poteka na svetlobi. 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Sprošča se energija iz hrane, ki se porabi za življenjske procese. 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Sončna energija se pretvori v kemično energijo (hrana). _________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Proizvajata se ogljikov dioksid in voda.__________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se dogaja le v rastlinskih celicah, ki vsebujejo kloroplaste. 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tem procesu se porabljata ogljikov dioksid in voda. __________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tem procesu se porabljata sladkor in kisik. 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F57FB1B-0656-41CF-AE06-DB07A133CB79}"/>
              </a:ext>
            </a:extLst>
          </p:cNvPr>
          <p:cNvSpPr txBox="1"/>
          <p:nvPr/>
        </p:nvSpPr>
        <p:spPr>
          <a:xfrm>
            <a:off x="525735" y="4941168"/>
            <a:ext cx="5328592" cy="923330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dirty="0"/>
              <a:t>ODGOVOR: a) …..</a:t>
            </a:r>
          </a:p>
          <a:p>
            <a:r>
              <a:rPr lang="sl-SI" dirty="0"/>
              <a:t>                     b) …..</a:t>
            </a:r>
          </a:p>
          <a:p>
            <a:r>
              <a:rPr lang="sl-SI" dirty="0"/>
              <a:t>                     c) …..</a:t>
            </a:r>
          </a:p>
        </p:txBody>
      </p:sp>
    </p:spTree>
    <p:extLst>
      <p:ext uri="{BB962C8B-B14F-4D97-AF65-F5344CB8AC3E}">
        <p14:creationId xmlns:p14="http://schemas.microsoft.com/office/powerpoint/2010/main" val="32804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D97C7-000A-4F88-A5EA-2D3B3AC74892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sl-SI" dirty="0"/>
              <a:t>2.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C5EBF9-C0BF-4C6D-9AB2-E6AF22C2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Preberi in oglej si gradivo drugega tedna.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4A682D-39F7-46A8-8844-37E762FC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93580">
            <a:off x="5642274" y="440998"/>
            <a:ext cx="914479" cy="914479"/>
          </a:xfrm>
          <a:prstGeom prst="rect">
            <a:avLst/>
          </a:prstGeom>
        </p:spPr>
      </p:pic>
      <p:sp>
        <p:nvSpPr>
          <p:cNvPr id="5" name="Puščica: dol 4">
            <a:extLst>
              <a:ext uri="{FF2B5EF4-FFF2-40B4-BE49-F238E27FC236}">
                <a16:creationId xmlns:a16="http://schemas.microsoft.com/office/drawing/2014/main" id="{C6EC1C83-F988-48BA-AB51-C4F51360081E}"/>
              </a:ext>
            </a:extLst>
          </p:cNvPr>
          <p:cNvSpPr/>
          <p:nvPr/>
        </p:nvSpPr>
        <p:spPr>
          <a:xfrm>
            <a:off x="4283968" y="3861048"/>
            <a:ext cx="864096" cy="1368152"/>
          </a:xfrm>
          <a:prstGeom prst="down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04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2776860-43AB-4775-A02B-0E287FE05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9000"/>
                    </a14:imgEffect>
                  </a14:imgLayer>
                </a14:imgProps>
              </a:ext>
            </a:extLst>
          </a:blip>
          <a:srcRect t="16247" r="2" b="16437"/>
          <a:stretch/>
        </p:blipFill>
        <p:spPr>
          <a:xfrm>
            <a:off x="12597" y="1379849"/>
            <a:ext cx="9143980" cy="367723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BC746B3-3AAD-4BCE-8CE4-741E7FA73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448"/>
          <a:stretch/>
        </p:blipFill>
        <p:spPr>
          <a:xfrm>
            <a:off x="0" y="4067348"/>
            <a:ext cx="2664296" cy="17679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447C32-A931-4208-AAD7-B5AA22398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967" y="306082"/>
            <a:ext cx="2304488" cy="213378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84333EB-C5D6-4C4B-B590-D890148A8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3929036"/>
            <a:ext cx="1548518" cy="26702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7796304-F81B-491D-A4EB-4854EA5D7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778" y="158447"/>
            <a:ext cx="2749534" cy="20728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DA670C9-36EF-4819-9DAA-512EBA8F6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676" y="5090007"/>
            <a:ext cx="2357324" cy="1767993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AF53923B-3E2B-44A6-B97C-A75116A28E85}"/>
              </a:ext>
            </a:extLst>
          </p:cNvPr>
          <p:cNvSpPr/>
          <p:nvPr/>
        </p:nvSpPr>
        <p:spPr>
          <a:xfrm>
            <a:off x="-53922" y="2173"/>
            <a:ext cx="2772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Kraljestvo rastlin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5196257-98D4-4185-BD52-B660950731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799" y="914953"/>
            <a:ext cx="122540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98D78E-AFB4-483F-B88F-6212298C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SEMENKE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9108EFE-79DC-4F3A-9E7A-1322D12D0F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Najbolj razviti </a:t>
            </a:r>
            <a:r>
              <a:rPr lang="sl-SI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avtotrofni</a:t>
            </a:r>
            <a:r>
              <a:rPr lang="sl-S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organizmi, za katere je značilno seme. </a:t>
            </a:r>
          </a:p>
          <a:p>
            <a:pPr lvl="0">
              <a:lnSpc>
                <a:spcPct val="90000"/>
              </a:lnSpc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Imajo  razvite organe (steblo, korenine, liste).</a:t>
            </a:r>
          </a:p>
          <a:p>
            <a:pPr marL="0" lvl="0" indent="0">
              <a:lnSpc>
                <a:spcPct val="90000"/>
              </a:lnSpc>
              <a:buNone/>
            </a:pPr>
            <a:endParaRPr lang="sl-S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Poznamo jih več kot 240.000  vrst.</a:t>
            </a:r>
          </a:p>
          <a:p>
            <a:pPr lvl="0">
              <a:lnSpc>
                <a:spcPct val="90000"/>
              </a:lnSpc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najpomembnejši kopenski  proizvajalci.</a:t>
            </a:r>
          </a:p>
          <a:p>
            <a:endParaRPr lang="en-US" dirty="0"/>
          </a:p>
        </p:txBody>
      </p:sp>
      <p:pic>
        <p:nvPicPr>
          <p:cNvPr id="7" name="Grafika 6" descr="Glava z zobniki">
            <a:extLst>
              <a:ext uri="{FF2B5EF4-FFF2-40B4-BE49-F238E27FC236}">
                <a16:creationId xmlns:a16="http://schemas.microsoft.com/office/drawing/2014/main" id="{93F9F9F4-A9A3-4CCE-BE72-0C37B75E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72400" y="1111600"/>
            <a:ext cx="481335" cy="481335"/>
          </a:xfrm>
          <a:prstGeom prst="rect">
            <a:avLst/>
          </a:prstGeom>
        </p:spPr>
      </p:pic>
      <p:pic>
        <p:nvPicPr>
          <p:cNvPr id="11" name="Grafika 10" descr="Glava z zobniki">
            <a:extLst>
              <a:ext uri="{FF2B5EF4-FFF2-40B4-BE49-F238E27FC236}">
                <a16:creationId xmlns:a16="http://schemas.microsoft.com/office/drawing/2014/main" id="{02EAABA7-CCEC-4092-9EC4-BDD55E8F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173102"/>
            <a:ext cx="481335" cy="48133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6FA9C9A-24B3-41C7-96B1-21727464E275}"/>
              </a:ext>
            </a:extLst>
          </p:cNvPr>
          <p:cNvSpPr txBox="1"/>
          <p:nvPr/>
        </p:nvSpPr>
        <p:spPr>
          <a:xfrm>
            <a:off x="1187624" y="6413769"/>
            <a:ext cx="711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Organizem, ki si sam s pomočjo svetlobe proizvaja hrano ( fotosinteza</a:t>
            </a:r>
            <a:r>
              <a:rPr lang="sl-SI" dirty="0"/>
              <a:t>)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E73F625-90F9-49FA-B152-8836B5EDE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7052" y="1415126"/>
            <a:ext cx="4038600" cy="45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3F679CE-4752-4B2A-9CD3-6A77A3B6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l-SI" dirty="0"/>
              <a:t>PRAPROTNICE</a:t>
            </a:r>
            <a:endParaRPr lang="en-US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7AE722F-C2E7-4F5B-B333-50883FD3C2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sl-SI" dirty="0">
                <a:solidFill>
                  <a:prstClr val="black"/>
                </a:solidFill>
              </a:rPr>
              <a:t> 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Prve  kopenske rastline, ki imajo razvite osnovne organe: steblo, korenine in liste.</a:t>
            </a:r>
          </a:p>
          <a:p>
            <a:pPr lvl="0"/>
            <a:endParaRPr lang="sl-S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razmnoževanje nujna voda. </a:t>
            </a:r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BAD15A4-C1A8-4D42-AFFE-CB4F1BCE0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66" r="1" b="18136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896ED3-C95A-4760-8A71-4BB9CAA060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5837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C22C135FFA0646A538B57F058625A7" ma:contentTypeVersion="13" ma:contentTypeDescription="Ustvari nov dokument." ma:contentTypeScope="" ma:versionID="4b2f6b2560224c06fe4a6da72fc91a4a">
  <xsd:schema xmlns:xsd="http://www.w3.org/2001/XMLSchema" xmlns:xs="http://www.w3.org/2001/XMLSchema" xmlns:p="http://schemas.microsoft.com/office/2006/metadata/properties" xmlns:ns3="f08d7587-6eb8-457d-8a01-e5b8c9a3e033" xmlns:ns4="2d7f90f4-7ef3-4eaa-a172-81d1c9902064" targetNamespace="http://schemas.microsoft.com/office/2006/metadata/properties" ma:root="true" ma:fieldsID="4ea8dcf4b0fe7a057aaee3d0c476aa6f" ns3:_="" ns4:_="">
    <xsd:import namespace="f08d7587-6eb8-457d-8a01-e5b8c9a3e033"/>
    <xsd:import namespace="2d7f90f4-7ef3-4eaa-a172-81d1c9902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d7587-6eb8-457d-8a01-e5b8c9a3e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f90f4-7ef3-4eaa-a172-81d1c9902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B848B-5833-4CEF-B53D-08A81D82B4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B093C-ECF7-4EE4-8A02-FD28ADE74D7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f08d7587-6eb8-457d-8a01-e5b8c9a3e033"/>
    <ds:schemaRef ds:uri="http://purl.org/dc/terms/"/>
    <ds:schemaRef ds:uri="2d7f90f4-7ef3-4eaa-a172-81d1c9902064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5A2BDE-7775-458E-938D-D453D0730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d7587-6eb8-457d-8a01-e5b8c9a3e033"/>
    <ds:schemaRef ds:uri="2d7f90f4-7ef3-4eaa-a172-81d1c9902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855</Words>
  <Application>Microsoft Office PowerPoint</Application>
  <PresentationFormat>Diaprojekcija na zaslonu (4:3)</PresentationFormat>
  <Paragraphs>131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Officeova tema</vt:lpstr>
      <vt:lpstr>URA NARAVOSLOVJA</vt:lpstr>
      <vt:lpstr>1.</vt:lpstr>
      <vt:lpstr>V zvezek zapiši pravilni odgovor v obliki povedi ( ne samo  črko).</vt:lpstr>
      <vt:lpstr>PowerPointova predstavitev</vt:lpstr>
      <vt:lpstr>PowerPointova predstavitev</vt:lpstr>
      <vt:lpstr>2. </vt:lpstr>
      <vt:lpstr>PowerPointova predstavitev</vt:lpstr>
      <vt:lpstr>SEMENKE</vt:lpstr>
      <vt:lpstr>PRAPROTNICE</vt:lpstr>
      <vt:lpstr>MAHOVI</vt:lpstr>
      <vt:lpstr>ALGE</vt:lpstr>
      <vt:lpstr>3.     </vt:lpstr>
      <vt:lpstr>4. </vt:lpstr>
      <vt:lpstr>PowerPointova predstavitev</vt:lpstr>
      <vt:lpstr>Praktično delo</vt:lpstr>
      <vt:lpstr>PowerPointova predstavitev</vt:lpstr>
      <vt:lpstr>PowerPointova predstavitev</vt:lpstr>
      <vt:lpstr>PowerPointova predstavitev</vt:lpstr>
      <vt:lpstr>Če želiš vedeti več o herbariju…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 NARAVOSLOVJA</dc:title>
  <dc:creator>Danica Volčini</dc:creator>
  <cp:lastModifiedBy>MrMossy</cp:lastModifiedBy>
  <cp:revision>9</cp:revision>
  <cp:lastPrinted>2020-04-05T20:33:39Z</cp:lastPrinted>
  <dcterms:created xsi:type="dcterms:W3CDTF">2020-04-03T05:51:50Z</dcterms:created>
  <dcterms:modified xsi:type="dcterms:W3CDTF">2020-04-05T20:34:19Z</dcterms:modified>
</cp:coreProperties>
</file>