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5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EB74C-7639-41F1-A5AC-570E9AFDE9A9}" type="datetimeFigureOut">
              <a:rPr lang="sl-SI" smtClean="0"/>
              <a:t>19.4.2020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103E6-CB5D-41AB-9EB4-467D657A33DF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6.png"/><Relationship Id="rId5" Type="http://schemas.openxmlformats.org/officeDocument/2006/relationships/hyperlink" Target="https://www.gov.si/teme/ogrozene-in-zavarovane-vrste-rastlin-in-zivali/" TargetMode="External"/><Relationship Id="rId4" Type="http://schemas.openxmlformats.org/officeDocument/2006/relationships/hyperlink" Target="http://www.pisrs.s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hyperlink" Target="http://www.pisrs.si/Pis.web/pregledPredpisa?id=URED2386" TargetMode="External"/><Relationship Id="rId5" Type="http://schemas.openxmlformats.org/officeDocument/2006/relationships/hyperlink" Target="http://www.pisrs.si/Pis.web/pregledPredpisa?id=URED3192" TargetMode="External"/><Relationship Id="rId4" Type="http://schemas.openxmlformats.org/officeDocument/2006/relationships/hyperlink" Target="http://www.pisrs.si/Pis.web/pregledPredpisa?id=ODRE188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WAV"/><Relationship Id="rId7" Type="http://schemas.openxmlformats.org/officeDocument/2006/relationships/image" Target="../media/image9.jpeg"/><Relationship Id="rId2" Type="http://schemas.microsoft.com/office/2007/relationships/media" Target="../media/media4.WAV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WAV"/><Relationship Id="rId7" Type="http://schemas.openxmlformats.org/officeDocument/2006/relationships/image" Target="../media/image12.jpe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6.WAV"/><Relationship Id="rId7" Type="http://schemas.openxmlformats.org/officeDocument/2006/relationships/image" Target="../media/image15.jpe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.WAV"/><Relationship Id="rId7" Type="http://schemas.openxmlformats.org/officeDocument/2006/relationships/image" Target="../media/image18.jpe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8.WAV"/><Relationship Id="rId7" Type="http://schemas.openxmlformats.org/officeDocument/2006/relationships/image" Target="../media/image21.jpeg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9.WAV"/><Relationship Id="rId7" Type="http://schemas.openxmlformats.org/officeDocument/2006/relationships/image" Target="../media/image25.jpeg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826034" y="4480560"/>
            <a:ext cx="4062549" cy="879379"/>
          </a:xfrm>
        </p:spPr>
        <p:txBody>
          <a:bodyPr>
            <a:normAutofit fontScale="77500" lnSpcReduction="20000"/>
          </a:bodyPr>
          <a:lstStyle/>
          <a:p>
            <a:r>
              <a:rPr lang="sl-SI" dirty="0" smtClean="0"/>
              <a:t>         Avtorica zgodbe: Sara Rode</a:t>
            </a:r>
          </a:p>
          <a:p>
            <a:r>
              <a:rPr lang="sl-SI" dirty="0" smtClean="0"/>
              <a:t>                    Montaža in priredba: Saša Klemenc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11" name="~PP103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2179870" y="2166146"/>
            <a:ext cx="77087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TEŽAVE</a:t>
            </a:r>
            <a:r>
              <a:rPr lang="sl-SI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sl-SI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SLOVENSKIH</a:t>
            </a:r>
          </a:p>
          <a:p>
            <a:pPr algn="ctr"/>
            <a:r>
              <a:rPr lang="sl-SI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sl-SI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ŽIVALI</a:t>
            </a:r>
            <a:endParaRPr lang="sl-SI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0874866"/>
      </p:ext>
    </p:extLst>
  </p:cSld>
  <p:clrMapOvr>
    <a:masterClrMapping/>
  </p:clrMapOvr>
  <p:transition advTm="21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1244317" y="1112410"/>
            <a:ext cx="8815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RAZMISLI IN ODGOVORI</a:t>
            </a:r>
            <a:r>
              <a:rPr lang="sl-SI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sl-SI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1436914" y="2926080"/>
            <a:ext cx="95358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 • Kaj je dečkoma zašepetalo drevo?</a:t>
            </a:r>
          </a:p>
          <a:p>
            <a:r>
              <a:rPr lang="sl-SI" sz="2800" dirty="0" smtClean="0"/>
              <a:t>•  Zakaj so bile živali nesrečne?</a:t>
            </a:r>
          </a:p>
          <a:p>
            <a:r>
              <a:rPr lang="sl-SI" sz="2800" dirty="0" smtClean="0"/>
              <a:t>•  Katere živali so bile </a:t>
            </a:r>
            <a:r>
              <a:rPr lang="sl-SI" sz="2800" dirty="0" err="1" smtClean="0"/>
              <a:t>nazadovoljne</a:t>
            </a:r>
            <a:r>
              <a:rPr lang="sl-SI" sz="2800" dirty="0" smtClean="0"/>
              <a:t> s svojim življenjem?</a:t>
            </a:r>
          </a:p>
          <a:p>
            <a:r>
              <a:rPr lang="sl-SI" sz="2800" dirty="0" smtClean="0"/>
              <a:t>•  Kdo je uničeval njihove domove?</a:t>
            </a:r>
          </a:p>
          <a:p>
            <a:r>
              <a:rPr lang="sl-SI" sz="2800" dirty="0" smtClean="0"/>
              <a:t>•  Smo ljudje prijazni do narave?Zakaj ja?Zakaj ne?</a:t>
            </a:r>
          </a:p>
          <a:p>
            <a:r>
              <a:rPr lang="sl-SI" sz="2800" dirty="0" smtClean="0"/>
              <a:t>•  Kaj lahko ti sam narediš, da bi bila narava bolj zadovoljna z nami-  ljudmi?</a:t>
            </a:r>
            <a:endParaRPr lang="sl-SI" sz="2800" dirty="0"/>
          </a:p>
        </p:txBody>
      </p:sp>
      <p:pic>
        <p:nvPicPr>
          <p:cNvPr id="10" name="~PP325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2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VIRI: </a:t>
            </a:r>
          </a:p>
          <a:p>
            <a:r>
              <a:rPr lang="sl-SI" dirty="0"/>
              <a:t>- </a:t>
            </a:r>
            <a:r>
              <a:rPr lang="sl-SI" u="sng" dirty="0">
                <a:hlinkClick r:id="rId4"/>
              </a:rPr>
              <a:t>http://www.pisrs.si/</a:t>
            </a:r>
            <a:endParaRPr lang="sl-SI" dirty="0"/>
          </a:p>
          <a:p>
            <a:r>
              <a:rPr lang="sl-SI" dirty="0"/>
              <a:t>- </a:t>
            </a:r>
            <a:r>
              <a:rPr lang="sl-SI" u="sng" dirty="0">
                <a:hlinkClick r:id="rId5"/>
              </a:rPr>
              <a:t>https://www.gov.si/teme/ogrozene-in-zavarovane-vrste-rastlin-in-zivali/</a:t>
            </a:r>
            <a:endParaRPr lang="sl-SI" dirty="0"/>
          </a:p>
          <a:p>
            <a:r>
              <a:rPr lang="sl-SI" u="sng" dirty="0"/>
              <a:t>- </a:t>
            </a:r>
            <a:r>
              <a:rPr lang="sl-SI" u="sng" dirty="0" err="1"/>
              <a:t>Šafaranesk</a:t>
            </a:r>
            <a:r>
              <a:rPr lang="sl-SI" u="sng" dirty="0"/>
              <a:t>, G., Berden </a:t>
            </a:r>
            <a:r>
              <a:rPr lang="sl-SI" u="sng" dirty="0" err="1"/>
              <a:t>Zrimec</a:t>
            </a:r>
            <a:r>
              <a:rPr lang="sl-SI" u="sng" dirty="0"/>
              <a:t>, M. (2014): Živali Slovenije. Ljubljana: Založba Mladinske knjige. </a:t>
            </a:r>
            <a:r>
              <a:rPr lang="sl-SI" dirty="0"/>
              <a:t> </a:t>
            </a:r>
          </a:p>
          <a:p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3241674" y="1060157"/>
            <a:ext cx="4742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LITERATURA</a:t>
            </a:r>
            <a:endParaRPr lang="sl-SI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~PP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99900"/>
      </p:ext>
    </p:extLst>
  </p:cSld>
  <p:clrMapOvr>
    <a:masterClrMapping/>
  </p:clrMapOvr>
  <p:transition advTm="10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663431" y="1527243"/>
            <a:ext cx="85895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V zgodbi nastopajo živali, ki so zares OGROŽENE. V Sloveniji </a:t>
            </a:r>
            <a:r>
              <a:rPr lang="sl-SI" sz="2400" b="1" dirty="0"/>
              <a:t>vse rastline, živali in glive prosto živečih vrst </a:t>
            </a:r>
            <a:r>
              <a:rPr lang="sl-SI" sz="2400" dirty="0"/>
              <a:t>varuje zakon, ki prepoveduje, da bi rastline ali živali namerno brez opravičljivega razloga uničili ali poškodovali. Nadalje prepoveduje, da bi vrste iztrebili ali ogrozili njihov obstoj.</a:t>
            </a:r>
            <a:br>
              <a:rPr lang="sl-SI" sz="2400" dirty="0"/>
            </a:br>
            <a:endParaRPr lang="sl-SI" sz="2400" dirty="0"/>
          </a:p>
          <a:p>
            <a:r>
              <a:rPr lang="sl-SI" sz="2400" b="1" dirty="0"/>
              <a:t>Ogrožene vrste</a:t>
            </a:r>
            <a:r>
              <a:rPr lang="sl-SI" sz="2400" dirty="0"/>
              <a:t> so tiste vrste, katerih obstoj je v nevarnosti. Katere vrste so ogrožene, je navedeno v </a:t>
            </a:r>
            <a:r>
              <a:rPr lang="sl-SI" sz="2400" b="1" dirty="0"/>
              <a:t>rdečem seznamu</a:t>
            </a:r>
            <a:r>
              <a:rPr lang="sl-SI" sz="2400" dirty="0"/>
              <a:t>, ki ga določa </a:t>
            </a:r>
            <a:r>
              <a:rPr lang="sl-SI" sz="2400" dirty="0">
                <a:hlinkClick r:id="rId4"/>
              </a:rPr>
              <a:t>predpis</a:t>
            </a:r>
            <a:r>
              <a:rPr lang="sl-SI" sz="2400" dirty="0"/>
              <a:t>. Zanje veljajo strožja pravila. Tiste vrste rastlin in živali, ki so najbolj ogrožene ali so mednarodno varovane, so </a:t>
            </a:r>
            <a:r>
              <a:rPr lang="sl-SI" sz="2400" b="1" dirty="0"/>
              <a:t>zavarovane</a:t>
            </a:r>
            <a:r>
              <a:rPr lang="sl-SI" sz="2400" dirty="0"/>
              <a:t> s posebnimi predpisi: </a:t>
            </a:r>
            <a:r>
              <a:rPr lang="sl-SI" sz="2400" dirty="0">
                <a:hlinkClick r:id="rId5"/>
              </a:rPr>
              <a:t>zavarovane rastlinske vrste</a:t>
            </a:r>
            <a:r>
              <a:rPr lang="sl-SI" sz="2400" dirty="0"/>
              <a:t>, </a:t>
            </a:r>
            <a:r>
              <a:rPr lang="sl-SI" sz="2400" dirty="0">
                <a:hlinkClick r:id="rId6"/>
              </a:rPr>
              <a:t>zavarovane živalske vrste</a:t>
            </a:r>
            <a:r>
              <a:rPr lang="sl-SI" sz="2400" dirty="0"/>
              <a:t>.</a:t>
            </a:r>
          </a:p>
        </p:txBody>
      </p:sp>
      <p:pic>
        <p:nvPicPr>
          <p:cNvPr id="4" name="~PP238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50211"/>
      </p:ext>
    </p:extLst>
  </p:cSld>
  <p:clrMapOvr>
    <a:masterClrMapping/>
  </p:clrMapOvr>
  <p:transition advTm="54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867711" y="2033081"/>
            <a:ext cx="84922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V Sloveniji je zavarovanih 71 rastlinskih vrst, 15 rodov in ena družina ter 389 živalskih vrst, 34 redov in 17 rodov. Ker so s predpisom zavarovani poleg vrst tudi celotni rodovi, redovi in celo ena družina, je število zavarovanih vrst odvisno tudi od taksonomskega stanja v določenem času, kakor tudi poznavanja o pojavljanju vrst. Vendar to zagotavlja, da je neka vrsta zavarovana, tudi, če jo v Sloveniji na novo odkrijejo ali preimenujejo neko obstoječo vrsto v drugo oz. nek takson razpade v več novih taksonov.</a:t>
            </a:r>
          </a:p>
        </p:txBody>
      </p:sp>
      <p:pic>
        <p:nvPicPr>
          <p:cNvPr id="5" name="~PP79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94124"/>
      </p:ext>
    </p:extLst>
  </p:cSld>
  <p:clrMapOvr>
    <a:masterClrMapping/>
  </p:clrMapOvr>
  <p:transition advTm="46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9" y="1371201"/>
            <a:ext cx="4040126" cy="270183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15" y="1085128"/>
            <a:ext cx="4181813" cy="235227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4" y="3151324"/>
            <a:ext cx="4615572" cy="3099508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3206189" y="447871"/>
            <a:ext cx="3807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MOČERAD</a:t>
            </a:r>
            <a:endParaRPr lang="sl-SI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2" name="~PP44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262972"/>
      </p:ext>
    </p:extLst>
  </p:cSld>
  <p:clrMapOvr>
    <a:masterClrMapping/>
  </p:clrMapOvr>
  <p:transition advTm="50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2479434" y="749030"/>
            <a:ext cx="7369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PRIMORSKI MODRIN</a:t>
            </a:r>
            <a:endParaRPr lang="sl-SI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48" y="1789888"/>
            <a:ext cx="3652635" cy="365263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36" y="2432822"/>
            <a:ext cx="3687902" cy="368790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41" y="1789888"/>
            <a:ext cx="2889782" cy="2176969"/>
          </a:xfrm>
          <a:prstGeom prst="rect">
            <a:avLst/>
          </a:prstGeom>
        </p:spPr>
      </p:pic>
      <p:pic>
        <p:nvPicPr>
          <p:cNvPr id="11" name="~PP141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041486"/>
      </p:ext>
    </p:extLst>
  </p:cSld>
  <p:clrMapOvr>
    <a:masterClrMapping/>
  </p:clrMapOvr>
  <p:transition advTm="85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1764895" y="569307"/>
            <a:ext cx="8584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MOČVIRSKA SKLEDNICA</a:t>
            </a:r>
            <a:endParaRPr lang="sl-SI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94" y="1568157"/>
            <a:ext cx="3313484" cy="247236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329" y="1706371"/>
            <a:ext cx="2758368" cy="272175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78" y="2768978"/>
            <a:ext cx="4595351" cy="3442078"/>
          </a:xfrm>
          <a:prstGeom prst="rect">
            <a:avLst/>
          </a:prstGeom>
        </p:spPr>
      </p:pic>
      <p:pic>
        <p:nvPicPr>
          <p:cNvPr id="7" name="~PP233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975345"/>
      </p:ext>
    </p:extLst>
  </p:cSld>
  <p:clrMapOvr>
    <a:masterClrMapping/>
  </p:clrMapOvr>
  <p:transition advTm="112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20" y="3521413"/>
            <a:ext cx="3826628" cy="2549086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3988247" y="584058"/>
            <a:ext cx="3106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JEGULJA</a:t>
            </a:r>
            <a:endParaRPr lang="sl-SI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6" y="1760307"/>
            <a:ext cx="3810101" cy="25241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908" y="1396454"/>
            <a:ext cx="3850726" cy="2888045"/>
          </a:xfrm>
          <a:prstGeom prst="rect">
            <a:avLst/>
          </a:prstGeom>
        </p:spPr>
      </p:pic>
      <p:pic>
        <p:nvPicPr>
          <p:cNvPr id="7" name="~PP289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406569"/>
      </p:ext>
    </p:extLst>
  </p:cSld>
  <p:clrMapOvr>
    <a:masterClrMapping/>
  </p:clrMapOvr>
  <p:transition advTm="32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4303584" y="545148"/>
            <a:ext cx="21451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OREL</a:t>
            </a:r>
            <a:endParaRPr lang="sl-SI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196" y="3164618"/>
            <a:ext cx="4876800" cy="271462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02" y="1468478"/>
            <a:ext cx="4032116" cy="26880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674" y="1124409"/>
            <a:ext cx="3798648" cy="2134357"/>
          </a:xfrm>
          <a:prstGeom prst="rect">
            <a:avLst/>
          </a:prstGeom>
        </p:spPr>
      </p:pic>
      <p:pic>
        <p:nvPicPr>
          <p:cNvPr id="6" name="~PP298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6906975"/>
      </p:ext>
    </p:extLst>
  </p:cSld>
  <p:clrMapOvr>
    <a:masterClrMapping/>
  </p:clrMapOvr>
  <p:transition advTm="91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4517436" y="753499"/>
            <a:ext cx="2084160" cy="9233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sl-SI" sz="5400" b="1" dirty="0" smtClean="0">
                <a:ln w="31550" cmpd="sng">
                  <a:gradFill>
                    <a:gsLst>
                      <a:gs pos="25000">
                        <a:srgbClr val="D9B247">
                          <a:shade val="25000"/>
                          <a:satMod val="190000"/>
                        </a:srgbClr>
                      </a:gs>
                      <a:gs pos="80000">
                        <a:srgbClr val="D9B247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VOLK</a:t>
            </a:r>
            <a:endParaRPr lang="sl-SI" sz="5400" b="1" dirty="0">
              <a:ln w="31550" cmpd="sng">
                <a:gradFill>
                  <a:gsLst>
                    <a:gs pos="25000">
                      <a:srgbClr val="D9B247">
                        <a:shade val="25000"/>
                        <a:satMod val="190000"/>
                      </a:srgbClr>
                    </a:gs>
                    <a:gs pos="80000">
                      <a:srgbClr val="D9B247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Slika 3" descr="vol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692" y="1632856"/>
            <a:ext cx="3152076" cy="2571569"/>
          </a:xfrm>
          <a:prstGeom prst="rect">
            <a:avLst/>
          </a:prstGeom>
        </p:spPr>
      </p:pic>
      <p:pic>
        <p:nvPicPr>
          <p:cNvPr id="6" name="Slika 5" descr="volkov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1008" y="2155372"/>
            <a:ext cx="4449536" cy="2491740"/>
          </a:xfrm>
          <a:prstGeom prst="rect">
            <a:avLst/>
          </a:prstGeom>
        </p:spPr>
      </p:pic>
      <p:pic>
        <p:nvPicPr>
          <p:cNvPr id="5" name="Slika 4" descr="volkec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8848" y="3265714"/>
            <a:ext cx="3838028" cy="2863759"/>
          </a:xfrm>
          <a:prstGeom prst="rect">
            <a:avLst/>
          </a:prstGeom>
        </p:spPr>
      </p:pic>
      <p:pic>
        <p:nvPicPr>
          <p:cNvPr id="7" name="~PP177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7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5.4|8.8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7.5|11.2|1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0.3|29.2|3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4.5|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1.6|22.6|29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1|37.4|18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|2.4|2.5|6.7|5.3|6.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178</TotalTime>
  <Words>173</Words>
  <Application>Microsoft Office PowerPoint</Application>
  <PresentationFormat>Širokozaslonsko</PresentationFormat>
  <Paragraphs>27</Paragraphs>
  <Slides>11</Slides>
  <Notes>0</Notes>
  <HiddenSlides>0</HiddenSlides>
  <MMClips>11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Calibri</vt:lpstr>
      <vt:lpstr>Garamond</vt:lpstr>
      <vt:lpstr>Naravno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TEŽAVE SLOVENSKIH ŽIVALI</dc:title>
  <dc:creator>Študent</dc:creator>
  <cp:lastModifiedBy>Študent</cp:lastModifiedBy>
  <cp:revision>16</cp:revision>
  <dcterms:created xsi:type="dcterms:W3CDTF">2020-04-19T13:29:44Z</dcterms:created>
  <dcterms:modified xsi:type="dcterms:W3CDTF">2020-04-19T18:37:30Z</dcterms:modified>
</cp:coreProperties>
</file>