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Asistent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ZA POMOČ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učencEM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s posebnimi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potrebami</a:t>
            </a:r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osnovna šola </a:t>
            </a:r>
            <a:r>
              <a:rPr lang="sl-SI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rodica</a:t>
            </a:r>
            <a: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kettejeva</a:t>
            </a:r>
            <a: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13</a:t>
            </a:r>
            <a:b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1230 </a:t>
            </a:r>
            <a:r>
              <a:rPr lang="sl-SI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domžale</a:t>
            </a:r>
            <a: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sl-SI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sl-SI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8775" y="4152901"/>
            <a:ext cx="9070848" cy="1243538"/>
          </a:xfrm>
        </p:spPr>
        <p:txBody>
          <a:bodyPr>
            <a:normAutofit/>
          </a:bodyPr>
          <a:lstStyle/>
          <a:p>
            <a:endParaRPr lang="sl-SI" b="1" dirty="0" smtClean="0">
              <a:latin typeface="Georgia" panose="02040502050405020303" pitchFamily="18" charset="0"/>
            </a:endParaRPr>
          </a:p>
          <a:p>
            <a:endParaRPr lang="sl-SI" dirty="0">
              <a:latin typeface="Georgia" panose="02040502050405020303" pitchFamily="18" charset="0"/>
            </a:endParaRPr>
          </a:p>
          <a:p>
            <a:endParaRPr lang="sl-SI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53452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sl-SI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Na kratko o vlogi asistenta</a:t>
            </a:r>
            <a:endParaRPr lang="sl-SI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820487"/>
            <a:ext cx="9972502" cy="4572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Asistentstvo vključuje sledeče dejavnosti</a:t>
            </a:r>
            <a:r>
              <a:rPr lang="sl-SI" sz="3200" dirty="0" smtClean="0">
                <a:latin typeface="Georgia" panose="02040502050405020303" pitchFamily="18" charset="0"/>
              </a:rPr>
              <a:t>:</a:t>
            </a:r>
            <a:r>
              <a:rPr lang="sl-SI" sz="3200" b="1" dirty="0" smtClean="0">
                <a:latin typeface="Georgia" panose="02040502050405020303" pitchFamily="18" charset="0"/>
              </a:rPr>
              <a:t> </a:t>
            </a:r>
          </a:p>
          <a:p>
            <a:pPr marL="0" indent="0" algn="just">
              <a:buNone/>
            </a:pPr>
            <a:endParaRPr lang="sl-SI" sz="3200" b="1" dirty="0" smtClean="0">
              <a:latin typeface="Georgia" panose="02040502050405020303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sl-SI" sz="3200" b="1" u="sng" dirty="0">
                <a:latin typeface="Georgia" panose="02040502050405020303" pitchFamily="18" charset="0"/>
              </a:rPr>
              <a:t>i</a:t>
            </a:r>
            <a:r>
              <a:rPr lang="sl-SI" sz="3200" b="1" u="sng" dirty="0" smtClean="0">
                <a:latin typeface="Georgia" panose="02040502050405020303" pitchFamily="18" charset="0"/>
              </a:rPr>
              <a:t>ndividualna pomoč učencem s posebnimi potrebami</a:t>
            </a:r>
            <a:r>
              <a:rPr lang="sl-SI" sz="3200" b="1" dirty="0" smtClean="0">
                <a:latin typeface="Georgia" panose="02040502050405020303" pitchFamily="18" charset="0"/>
              </a:rPr>
              <a:t> </a:t>
            </a:r>
            <a:r>
              <a:rPr lang="sl-SI" sz="3200" dirty="0" smtClean="0">
                <a:latin typeface="Georgia" panose="02040502050405020303" pitchFamily="18" charset="0"/>
              </a:rPr>
              <a:t>(</a:t>
            </a:r>
            <a:r>
              <a:rPr lang="sl-SI" sz="3200" dirty="0">
                <a:latin typeface="Georgia" panose="02040502050405020303" pitchFamily="18" charset="0"/>
              </a:rPr>
              <a:t>učenci </a:t>
            </a:r>
            <a:r>
              <a:rPr lang="sl-SI" sz="3200" dirty="0" smtClean="0">
                <a:latin typeface="Georgia" panose="02040502050405020303" pitchFamily="18" charset="0"/>
              </a:rPr>
              <a:t>z zdravstvenimi in čustveno-vedenjskimi </a:t>
            </a:r>
            <a:r>
              <a:rPr lang="sl-SI" sz="3200" dirty="0">
                <a:latin typeface="Georgia" panose="02040502050405020303" pitchFamily="18" charset="0"/>
              </a:rPr>
              <a:t>specifikami</a:t>
            </a:r>
            <a:r>
              <a:rPr lang="sl-SI" sz="3200" dirty="0" smtClean="0">
                <a:latin typeface="Georgia" panose="02040502050405020303" pitchFamily="18" charset="0"/>
              </a:rPr>
              <a:t>);</a:t>
            </a:r>
            <a:endParaRPr lang="sl-SI" sz="3200" b="1" u="sng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l-SI" sz="3200" b="1" u="sng" dirty="0">
                <a:latin typeface="Georgia" panose="02040502050405020303" pitchFamily="18" charset="0"/>
              </a:rPr>
              <a:t>s</a:t>
            </a:r>
            <a:r>
              <a:rPr lang="sl-SI" sz="3200" b="1" u="sng" dirty="0" smtClean="0">
                <a:latin typeface="Georgia" panose="02040502050405020303" pitchFamily="18" charset="0"/>
              </a:rPr>
              <a:t>odelovanje pri spremstvih</a:t>
            </a:r>
            <a:r>
              <a:rPr lang="sl-SI" sz="3200" b="1" dirty="0" smtClean="0">
                <a:latin typeface="Georgia" panose="02040502050405020303" pitchFamily="18" charset="0"/>
              </a:rPr>
              <a:t> </a:t>
            </a:r>
            <a:r>
              <a:rPr lang="sl-SI" sz="3200" dirty="0" smtClean="0">
                <a:latin typeface="Georgia" panose="02040502050405020303" pitchFamily="18" charset="0"/>
              </a:rPr>
              <a:t>(</a:t>
            </a:r>
            <a:r>
              <a:rPr lang="sl-SI" sz="3200" dirty="0">
                <a:latin typeface="Georgia" panose="02040502050405020303" pitchFamily="18" charset="0"/>
              </a:rPr>
              <a:t>spremstva iz dislocirane enote (OŠ Jarše) v glavno enoto (OŠ Rodica) in </a:t>
            </a:r>
            <a:r>
              <a:rPr lang="sl-SI" sz="3200" dirty="0" smtClean="0">
                <a:latin typeface="Georgia" panose="02040502050405020303" pitchFamily="18" charset="0"/>
              </a:rPr>
              <a:t>obratno, na športnih in kulturnih dnevih, v šolah v naravi, na zdravniških pregledih itn.); </a:t>
            </a:r>
          </a:p>
          <a:p>
            <a:pPr algn="just">
              <a:lnSpc>
                <a:spcPct val="150000"/>
              </a:lnSpc>
            </a:pPr>
            <a:r>
              <a:rPr lang="sl-SI" sz="3200" b="1" u="sng" dirty="0">
                <a:latin typeface="Georgia" panose="02040502050405020303" pitchFamily="18" charset="0"/>
              </a:rPr>
              <a:t>s</a:t>
            </a:r>
            <a:r>
              <a:rPr lang="sl-SI" sz="3200" b="1" u="sng" dirty="0" smtClean="0">
                <a:latin typeface="Georgia" panose="02040502050405020303" pitchFamily="18" charset="0"/>
              </a:rPr>
              <a:t>odelovanje pri izvrševanju dodatne strokovne pomoči</a:t>
            </a:r>
            <a:r>
              <a:rPr lang="sl-SI" sz="3200" dirty="0" smtClean="0">
                <a:latin typeface="Georgia" panose="02040502050405020303" pitchFamily="18" charset="0"/>
              </a:rPr>
              <a:t> (asistent kot dodatna podpora šolskim strokovnim delavcem, izvajanje individualne dodatne strokovne pomoči);</a:t>
            </a:r>
          </a:p>
          <a:p>
            <a:pPr algn="just"/>
            <a:endParaRPr lang="sl-SI" sz="2000" dirty="0">
              <a:latin typeface="Georgia" panose="02040502050405020303" pitchFamily="18" charset="0"/>
            </a:endParaRPr>
          </a:p>
          <a:p>
            <a:endParaRPr lang="sl-SI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04875" y="1060912"/>
            <a:ext cx="10220325" cy="44919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sl-SI" sz="2000" b="1" u="sng" dirty="0">
                <a:latin typeface="Georgia" panose="02040502050405020303" pitchFamily="18" charset="0"/>
              </a:rPr>
              <a:t>sodelovanje v OPB</a:t>
            </a:r>
            <a:r>
              <a:rPr lang="sl-SI" sz="2000" b="1" dirty="0">
                <a:latin typeface="Georgia" panose="02040502050405020303" pitchFamily="18" charset="0"/>
              </a:rPr>
              <a:t> </a:t>
            </a:r>
            <a:r>
              <a:rPr lang="sl-SI" sz="2000" dirty="0">
                <a:latin typeface="Georgia" panose="02040502050405020303" pitchFamily="18" charset="0"/>
              </a:rPr>
              <a:t>(pomoč in spodbuda učencem pri pisanju domačih nalog in samostojnem učenju ter animiranje in motiviranje pri dejavnostih usmerjenega prostega časa);</a:t>
            </a:r>
          </a:p>
          <a:p>
            <a:pPr algn="just">
              <a:lnSpc>
                <a:spcPct val="150000"/>
              </a:lnSpc>
            </a:pPr>
            <a:r>
              <a:rPr lang="sl-SI" sz="2000" b="1" u="sng" dirty="0" smtClean="0">
                <a:latin typeface="Georgia" panose="02040502050405020303" pitchFamily="18" charset="0"/>
              </a:rPr>
              <a:t>prisotnost </a:t>
            </a:r>
            <a:r>
              <a:rPr lang="sl-SI" sz="2000" b="1" u="sng" dirty="0">
                <a:latin typeface="Georgia" panose="02040502050405020303" pitchFamily="18" charset="0"/>
              </a:rPr>
              <a:t>pri pouku</a:t>
            </a:r>
            <a:r>
              <a:rPr lang="sl-SI" sz="2000" u="sng" dirty="0">
                <a:latin typeface="Georgia" panose="02040502050405020303" pitchFamily="18" charset="0"/>
              </a:rPr>
              <a:t> </a:t>
            </a:r>
            <a:r>
              <a:rPr lang="sl-SI" sz="2000" b="1" u="sng" dirty="0">
                <a:latin typeface="Georgia" panose="02040502050405020303" pitchFamily="18" charset="0"/>
              </a:rPr>
              <a:t>v vlogi</a:t>
            </a:r>
            <a:r>
              <a:rPr lang="sl-SI" sz="2000" u="sng" dirty="0">
                <a:latin typeface="Georgia" panose="02040502050405020303" pitchFamily="18" charset="0"/>
              </a:rPr>
              <a:t> </a:t>
            </a:r>
            <a:r>
              <a:rPr lang="sl-SI" sz="2000" b="1" u="sng" dirty="0">
                <a:latin typeface="Georgia" panose="02040502050405020303" pitchFamily="18" charset="0"/>
              </a:rPr>
              <a:t>asistenta učencu ali učencem s posebnimi potrebami</a:t>
            </a:r>
            <a:r>
              <a:rPr lang="sl-SI" sz="2000" b="1" dirty="0">
                <a:latin typeface="Georgia" panose="02040502050405020303" pitchFamily="18" charset="0"/>
              </a:rPr>
              <a:t> </a:t>
            </a:r>
            <a:r>
              <a:rPr lang="sl-SI" sz="2000" dirty="0">
                <a:latin typeface="Georgia" panose="02040502050405020303" pitchFamily="18" charset="0"/>
              </a:rPr>
              <a:t>(izvajanje pomoči učencu ali učencem s težavami – v skladu z vsakokratnim domenkom z učiteljem, ki načrtuje naloge asistenta v učnem procesu (npr. usmerjanje pozornosti, podajanje dodatnih navodil in pojasnil, pomoč pri razumevanju, </a:t>
            </a:r>
            <a:r>
              <a:rPr lang="sl-SI" sz="2000" dirty="0" smtClean="0">
                <a:latin typeface="Georgia" panose="02040502050405020303" pitchFamily="18" charset="0"/>
              </a:rPr>
              <a:t>po potrebi umik </a:t>
            </a:r>
            <a:r>
              <a:rPr lang="sl-SI" sz="2000" dirty="0">
                <a:latin typeface="Georgia" panose="02040502050405020303" pitchFamily="18" charset="0"/>
              </a:rPr>
              <a:t>učenca iz </a:t>
            </a:r>
            <a:r>
              <a:rPr lang="sl-SI" sz="2000" dirty="0" smtClean="0">
                <a:latin typeface="Georgia" panose="02040502050405020303" pitchFamily="18" charset="0"/>
              </a:rPr>
              <a:t>učilnice, </a:t>
            </a:r>
            <a:r>
              <a:rPr lang="sl-SI" sz="2000" dirty="0">
                <a:latin typeface="Georgia" panose="02040502050405020303" pitchFamily="18" charset="0"/>
              </a:rPr>
              <a:t>spodbujanje primernejšega, bolj reflektiranega in sodelovalnega vedênja, ustreznejšega (</a:t>
            </a:r>
            <a:r>
              <a:rPr lang="sl-SI" sz="2000" dirty="0" smtClean="0">
                <a:latin typeface="Georgia" panose="02040502050405020303" pitchFamily="18" charset="0"/>
              </a:rPr>
              <a:t>sámo)vrednotenja)); </a:t>
            </a:r>
            <a:endParaRPr lang="sl-SI" sz="2000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l-SI" sz="2000" b="1" u="sng" dirty="0">
                <a:latin typeface="Georgia" panose="02040502050405020303" pitchFamily="18" charset="0"/>
              </a:rPr>
              <a:t>dodatna izobraževanja in strokovna usposabljanja</a:t>
            </a:r>
            <a:r>
              <a:rPr lang="sl-SI" sz="2000" dirty="0" smtClean="0">
                <a:latin typeface="Georgia" panose="02040502050405020303" pitchFamily="18" charset="0"/>
              </a:rPr>
              <a:t>.</a:t>
            </a:r>
            <a:endParaRPr lang="sl-SI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40526" y="818606"/>
            <a:ext cx="10123714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Asistentske zadolžitve:</a:t>
            </a:r>
            <a:endParaRPr lang="sl-SI" sz="36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sl-SI" sz="2200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l-SI" sz="2000" dirty="0" smtClean="0">
                <a:latin typeface="Georgia" panose="02040502050405020303" pitchFamily="18" charset="0"/>
              </a:rPr>
              <a:t>vsakodnevno </a:t>
            </a:r>
            <a:r>
              <a:rPr lang="sl-SI" sz="2000" b="1" dirty="0" smtClean="0">
                <a:latin typeface="Georgia" panose="02040502050405020303" pitchFamily="18" charset="0"/>
              </a:rPr>
              <a:t>sodelovanje in asistenca</a:t>
            </a:r>
            <a:r>
              <a:rPr lang="sl-SI" sz="2000" dirty="0" smtClean="0">
                <a:latin typeface="Georgia" panose="02040502050405020303" pitchFamily="18" charset="0"/>
              </a:rPr>
              <a:t> v </a:t>
            </a:r>
            <a:r>
              <a:rPr lang="sl-SI" sz="2000" b="1" dirty="0" smtClean="0">
                <a:latin typeface="Georgia" panose="02040502050405020303" pitchFamily="18" charset="0"/>
              </a:rPr>
              <a:t>jutranjem varstvu</a:t>
            </a:r>
            <a:r>
              <a:rPr lang="sl-SI" sz="2000" dirty="0">
                <a:latin typeface="Georgia" panose="02040502050405020303" pitchFamily="18" charset="0"/>
              </a:rPr>
              <a:t> </a:t>
            </a:r>
            <a:r>
              <a:rPr lang="sl-SI" sz="2000" dirty="0" smtClean="0">
                <a:latin typeface="Georgia" panose="02040502050405020303" pitchFamily="18" charset="0"/>
              </a:rPr>
              <a:t>(pomoč pri prostočasnih dejavnostih, spremstvo na zajtrk in v razredne učilnice (1., 2., 3. in 4. razredi));  </a:t>
            </a:r>
          </a:p>
          <a:p>
            <a:pPr algn="just">
              <a:lnSpc>
                <a:spcPct val="150000"/>
              </a:lnSpc>
            </a:pPr>
            <a:r>
              <a:rPr lang="sl-SI" sz="2000" dirty="0">
                <a:latin typeface="Georgia" panose="02040502050405020303" pitchFamily="18" charset="0"/>
              </a:rPr>
              <a:t>d</a:t>
            </a:r>
            <a:r>
              <a:rPr lang="sl-SI" sz="2000" dirty="0" smtClean="0">
                <a:latin typeface="Georgia" panose="02040502050405020303" pitchFamily="18" charset="0"/>
              </a:rPr>
              <a:t>nevna </a:t>
            </a:r>
            <a:r>
              <a:rPr lang="sl-SI" sz="2000" b="1" dirty="0" smtClean="0">
                <a:latin typeface="Georgia" panose="02040502050405020303" pitchFamily="18" charset="0"/>
              </a:rPr>
              <a:t>pomoč učencem</a:t>
            </a:r>
            <a:r>
              <a:rPr lang="sl-SI" sz="2000" dirty="0" smtClean="0">
                <a:latin typeface="Georgia" panose="02040502050405020303" pitchFamily="18" charset="0"/>
              </a:rPr>
              <a:t> s posebnimi potrebami (izvajanje individualne pomoči v skladu z dogovori z učitelji);</a:t>
            </a:r>
          </a:p>
          <a:p>
            <a:pPr algn="just">
              <a:lnSpc>
                <a:spcPct val="150000"/>
              </a:lnSpc>
            </a:pPr>
            <a:r>
              <a:rPr lang="sl-SI" sz="2000" b="1" dirty="0">
                <a:latin typeface="Georgia" panose="02040502050405020303" pitchFamily="18" charset="0"/>
              </a:rPr>
              <a:t>prisotnost pri nekaterih učnih urah</a:t>
            </a:r>
            <a:r>
              <a:rPr lang="sl-SI" sz="2000" dirty="0">
                <a:latin typeface="Georgia" panose="02040502050405020303" pitchFamily="18" charset="0"/>
              </a:rPr>
              <a:t> (2., 3., 4. in 5. razredi (v nenehnem sodelovanju z razrednimi učiteljicami in učitelji – občasna pomoč pri izvajanju učnih ur in individualna pomoč učencem); </a:t>
            </a:r>
          </a:p>
        </p:txBody>
      </p:sp>
    </p:spTree>
    <p:extLst>
      <p:ext uri="{BB962C8B-B14F-4D97-AF65-F5344CB8AC3E}">
        <p14:creationId xmlns:p14="http://schemas.microsoft.com/office/powerpoint/2010/main" val="14263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52501" y="1150101"/>
            <a:ext cx="10144126" cy="444436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l-SI" sz="2000" b="1" dirty="0">
                <a:latin typeface="Georgia" panose="02040502050405020303" pitchFamily="18" charset="0"/>
              </a:rPr>
              <a:t>izvajanje dodatne strokovne pomoči </a:t>
            </a:r>
            <a:r>
              <a:rPr lang="sl-SI" sz="2000" dirty="0">
                <a:latin typeface="Georgia" panose="02040502050405020303" pitchFamily="18" charset="0"/>
              </a:rPr>
              <a:t>(učna pomoč, pomoč pri premagovanju primanjkljajev);</a:t>
            </a:r>
          </a:p>
          <a:p>
            <a:pPr algn="just">
              <a:lnSpc>
                <a:spcPct val="150000"/>
              </a:lnSpc>
            </a:pPr>
            <a:r>
              <a:rPr lang="sl-SI" sz="2000" dirty="0">
                <a:latin typeface="Georgia" panose="02040502050405020303" pitchFamily="18" charset="0"/>
              </a:rPr>
              <a:t>raznorazna </a:t>
            </a:r>
            <a:r>
              <a:rPr lang="sl-SI" sz="2000" b="1" dirty="0">
                <a:latin typeface="Georgia" panose="02040502050405020303" pitchFamily="18" charset="0"/>
              </a:rPr>
              <a:t>spremstva</a:t>
            </a:r>
            <a:r>
              <a:rPr lang="sl-SI" sz="2000" dirty="0">
                <a:latin typeface="Georgia" panose="02040502050405020303" pitchFamily="18" charset="0"/>
              </a:rPr>
              <a:t>, vključno z vsakodnevnimi spremstvi iz dislocirane enote (OŠ Jarše) v glavno enoto (OŠ Rodica) ter občasnimi spremstvi na dnevih dejavnosti in v šoli v naravi; </a:t>
            </a:r>
            <a:endParaRPr lang="sl-SI" sz="2000" b="1" dirty="0" smtClean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l-SI" sz="2000" b="1" dirty="0" smtClean="0">
                <a:latin typeface="Georgia" panose="02040502050405020303" pitchFamily="18" charset="0"/>
              </a:rPr>
              <a:t>asistentsko </a:t>
            </a:r>
            <a:r>
              <a:rPr lang="sl-SI" sz="2000" b="1" dirty="0">
                <a:latin typeface="Georgia" panose="02040502050405020303" pitchFamily="18" charset="0"/>
              </a:rPr>
              <a:t>delo v OPB</a:t>
            </a:r>
            <a:r>
              <a:rPr lang="sl-SI" sz="2000" dirty="0">
                <a:latin typeface="Georgia" panose="02040502050405020303" pitchFamily="18" charset="0"/>
              </a:rPr>
              <a:t> (2., 3., 4. in 5. razredi</a:t>
            </a:r>
            <a:r>
              <a:rPr lang="sl-SI" sz="2000" dirty="0" smtClean="0">
                <a:latin typeface="Georgia" panose="02040502050405020303" pitchFamily="18" charset="0"/>
              </a:rPr>
              <a:t>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l-SI" sz="2000" dirty="0" smtClean="0">
              <a:latin typeface="Georgia" panose="020405020504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22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sl-SI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0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7404" y="1213658"/>
            <a:ext cx="10077796" cy="482138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sz="2000" b="1" i="1" dirty="0">
                <a:latin typeface="Georgia" panose="02040502050405020303" pitchFamily="18" charset="0"/>
              </a:rPr>
              <a:t>»Otroci v razredu so kot cvetlice v šopku: vedno je eden med njimi odločen, da bo gledal v napačno smer, eden bo ovenel prej kot drugi, eden bo žarel bolj kot vsi preostali.« </a:t>
            </a:r>
            <a:r>
              <a:rPr lang="sl-SI" sz="2000" b="1" i="1" dirty="0" smtClean="0">
                <a:latin typeface="Georgia" panose="02040502050405020303" pitchFamily="18" charset="0"/>
              </a:rPr>
              <a:t>(Oscar Wilde)</a:t>
            </a:r>
            <a:endParaRPr lang="sl-SI" sz="20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sl-SI" sz="2000" b="1" dirty="0" smtClean="0">
                <a:latin typeface="Georgia" panose="02040502050405020303" pitchFamily="18" charset="0"/>
              </a:rPr>
              <a:t>Asistenta si bova prizadevala, da bova s svojim delom in izkušnjami pomagala učencem čim bolje razvijati in spodbujati njihove potenciale. </a:t>
            </a:r>
            <a:endParaRPr lang="sl-SI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41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682</TotalTime>
  <Words>402</Words>
  <Application>Microsoft Office PowerPoint</Application>
  <PresentationFormat>Širokozaslonsko</PresentationFormat>
  <Paragraphs>23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Georgia</vt:lpstr>
      <vt:lpstr>Savon</vt:lpstr>
      <vt:lpstr>  Asistent ZA POMOČ učencEM s posebnimi potrebami  osnovna šola rodica kettejeva 13 1230 domžale </vt:lpstr>
      <vt:lpstr>Na kratko o vlogi asistenta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(Dosedanji) Vlogi ASISTENTKE IN asistenta</dc:title>
  <dc:creator>Windows User</dc:creator>
  <cp:lastModifiedBy>Anja Žavbi</cp:lastModifiedBy>
  <cp:revision>62</cp:revision>
  <dcterms:created xsi:type="dcterms:W3CDTF">2017-10-11T12:21:12Z</dcterms:created>
  <dcterms:modified xsi:type="dcterms:W3CDTF">2017-11-13T09:36:15Z</dcterms:modified>
</cp:coreProperties>
</file>